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940" r:id="rId2"/>
  </p:sldMasterIdLst>
  <p:notesMasterIdLst>
    <p:notesMasterId r:id="rId19"/>
  </p:notesMasterIdLst>
  <p:handoutMasterIdLst>
    <p:handoutMasterId r:id="rId20"/>
  </p:handoutMasterIdLst>
  <p:sldIdLst>
    <p:sldId id="517" r:id="rId3"/>
    <p:sldId id="559" r:id="rId4"/>
    <p:sldId id="540" r:id="rId5"/>
    <p:sldId id="541" r:id="rId6"/>
    <p:sldId id="542" r:id="rId7"/>
    <p:sldId id="543" r:id="rId8"/>
    <p:sldId id="557" r:id="rId9"/>
    <p:sldId id="558" r:id="rId10"/>
    <p:sldId id="544" r:id="rId11"/>
    <p:sldId id="545" r:id="rId12"/>
    <p:sldId id="553" r:id="rId13"/>
    <p:sldId id="554" r:id="rId14"/>
    <p:sldId id="546" r:id="rId15"/>
    <p:sldId id="549" r:id="rId16"/>
    <p:sldId id="561" r:id="rId17"/>
    <p:sldId id="560" r:id="rId18"/>
  </p:sldIdLst>
  <p:sldSz cx="9144000" cy="6858000" type="screen4x3"/>
  <p:notesSz cx="6797675" cy="9926638"/>
  <p:defaultTextStyle>
    <a:defPPr>
      <a:defRPr lang="lt-L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DF4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8" autoAdjust="0"/>
    <p:restoredTop sz="88394" autoAdjust="0"/>
  </p:normalViewPr>
  <p:slideViewPr>
    <p:cSldViewPr>
      <p:cViewPr varScale="1">
        <p:scale>
          <a:sx n="99" d="100"/>
          <a:sy n="99" d="100"/>
        </p:scale>
        <p:origin x="118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3200" dirty="0"/>
              <a:t>Investicijų struktūra pagal uždavinius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Lapas1!$C$140:$C$145</c:f>
              <c:strCache>
                <c:ptCount val="6"/>
                <c:pt idx="0">
                  <c:v>1.1. pritraukti investicijas</c:v>
                </c:pt>
                <c:pt idx="1">
                  <c:v>1.2. pagerinti sąlygas smulkiam verslui </c:v>
                </c:pt>
                <c:pt idx="2">
                  <c:v>1.3. pagerinti mobilumo galimybes </c:v>
                </c:pt>
                <c:pt idx="3">
                  <c:v>1.4. sumažinti neaktyvių gyventojų dalį (BIVP uždavinys)</c:v>
                </c:pt>
                <c:pt idx="4">
                  <c:v>2.1. suvaldyti chaotiškos urbanizacijos Vilniaus priemiesčiuose procesus </c:v>
                </c:pt>
                <c:pt idx="5">
                  <c:v>2.2. Sukurti (praplėsti) trūkstamas viešąsias paslaugas</c:v>
                </c:pt>
              </c:strCache>
            </c:strRef>
          </c:cat>
          <c:val>
            <c:numRef>
              <c:f>Lapas1!$D$140:$D$145</c:f>
              <c:numCache>
                <c:formatCode>#,##0</c:formatCode>
                <c:ptCount val="6"/>
                <c:pt idx="0">
                  <c:v>15405904</c:v>
                </c:pt>
                <c:pt idx="1">
                  <c:v>19617739</c:v>
                </c:pt>
                <c:pt idx="2">
                  <c:v>28950055</c:v>
                </c:pt>
                <c:pt idx="3">
                  <c:v>434000</c:v>
                </c:pt>
                <c:pt idx="4">
                  <c:v>34052526</c:v>
                </c:pt>
                <c:pt idx="5">
                  <c:v>28607683.192771085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lt-L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9" y="0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A029BEE-F020-41F7-B4AE-327016BDD359}" type="datetimeFigureOut">
              <a:rPr lang="lt-LT"/>
              <a:pPr>
                <a:defRPr/>
              </a:pPr>
              <a:t>2015-02-25</a:t>
            </a:fld>
            <a:endParaRPr lang="lt-L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lt-L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9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37C4CDB-1BF3-4414-8ACE-0CCCB9BF7231}" type="slidenum">
              <a:rPr lang="lt-LT"/>
              <a:pPr>
                <a:defRPr/>
              </a:pPr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2412727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lt-LT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6C2B27B-5C92-44DB-A630-069A7B1ADD07}" type="datetimeFigureOut">
              <a:rPr lang="lt-LT"/>
              <a:pPr>
                <a:defRPr/>
              </a:pPr>
              <a:t>2015-02-25</a:t>
            </a:fld>
            <a:endParaRPr lang="lt-LT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t-LT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1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lt-LT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lt-L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9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F6B046A-8739-44DD-B6B9-D69431EC768A}" type="slidenum">
              <a:rPr lang="lt-LT"/>
              <a:pPr>
                <a:defRPr/>
              </a:pPr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8802112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E533A-3B3D-48BF-9622-2F827BE87433}" type="slidenum">
              <a:rPr lang="lt-LT" smtClean="0"/>
              <a:t>14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6564157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6B046A-8739-44DD-B6B9-D69431EC768A}" type="slidenum">
              <a:rPr lang="lt-LT" smtClean="0"/>
              <a:pPr>
                <a:defRPr/>
              </a:pPr>
              <a:t>15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79004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:\Documents and Settings\m04259\My Documents\Popieriukai\Lietuvos regionine politika ir VRM_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25" y="4754563"/>
            <a:ext cx="4857750" cy="2103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42910" y="1785926"/>
            <a:ext cx="7772400" cy="1470025"/>
          </a:xfrm>
        </p:spPr>
        <p:txBody>
          <a:bodyPr/>
          <a:lstStyle>
            <a:lvl1pPr>
              <a:defRPr sz="3200" b="1"/>
            </a:lvl1pPr>
          </a:lstStyle>
          <a:p>
            <a:r>
              <a:rPr lang="lt-LT" dirty="0" smtClean="0"/>
              <a:t>Spustelėkite, jei norite keisite ruoš. pav. stilių</a:t>
            </a:r>
            <a:endParaRPr lang="lt-LT" dirty="0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9B65C-3F72-441B-A9F1-67903E1B1C43}" type="datetimeFigureOut">
              <a:rPr lang="lt-LT"/>
              <a:pPr>
                <a:defRPr/>
              </a:pPr>
              <a:t>2015-02-25</a:t>
            </a:fld>
            <a:endParaRPr lang="lt-LT" dirty="0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D05BE-11D0-4018-B57F-E9A01F4EEC65}" type="slidenum">
              <a:rPr lang="lt-LT"/>
              <a:pPr>
                <a:defRPr/>
              </a:pPr>
              <a:t>‹#›</a:t>
            </a:fld>
            <a:endParaRPr lang="lt-L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963025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28596" y="1500174"/>
            <a:ext cx="8229600" cy="1000132"/>
          </a:xfrm>
        </p:spPr>
        <p:txBody>
          <a:bodyPr/>
          <a:lstStyle>
            <a:lvl1pPr>
              <a:defRPr sz="2800" b="1"/>
            </a:lvl1pPr>
          </a:lstStyle>
          <a:p>
            <a:r>
              <a:rPr lang="lt-LT" dirty="0" smtClean="0"/>
              <a:t>Spustelėkite, jei norite keisite ruoš. pav. stilių</a:t>
            </a:r>
            <a:endParaRPr lang="lt-LT" dirty="0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28596" y="2500306"/>
            <a:ext cx="8215370" cy="3625857"/>
          </a:xfrm>
        </p:spPr>
        <p:txBody>
          <a:bodyPr vert="eaVert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lt-LT" dirty="0" smtClean="0"/>
              <a:t>Spustelėkite ruošinio teksto stiliams keisti</a:t>
            </a:r>
          </a:p>
          <a:p>
            <a:pPr lvl="1"/>
            <a:r>
              <a:rPr lang="lt-LT" dirty="0" smtClean="0"/>
              <a:t>Antras lygmuo</a:t>
            </a:r>
          </a:p>
          <a:p>
            <a:pPr lvl="2"/>
            <a:r>
              <a:rPr lang="lt-LT" dirty="0" smtClean="0"/>
              <a:t>Trečias lygmuo</a:t>
            </a:r>
          </a:p>
          <a:p>
            <a:pPr lvl="3"/>
            <a:r>
              <a:rPr lang="lt-LT" dirty="0" smtClean="0"/>
              <a:t>Ketvirtas lygmuo</a:t>
            </a:r>
          </a:p>
          <a:p>
            <a:pPr lvl="4"/>
            <a:r>
              <a:rPr lang="lt-LT" dirty="0" smtClean="0"/>
              <a:t>Penktas lygmuo</a:t>
            </a:r>
            <a:endParaRPr lang="lt-LT" dirty="0"/>
          </a:p>
        </p:txBody>
      </p:sp>
      <p:sp>
        <p:nvSpPr>
          <p:cNvPr id="5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8408A-38FC-4FDC-A574-91DCE590371A}" type="datetimeFigureOut">
              <a:rPr lang="lt-LT"/>
              <a:pPr>
                <a:defRPr/>
              </a:pPr>
              <a:t>2015-02-25</a:t>
            </a:fld>
            <a:endParaRPr lang="lt-LT" dirty="0"/>
          </a:p>
        </p:txBody>
      </p:sp>
      <p:sp>
        <p:nvSpPr>
          <p:cNvPr id="6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dirty="0"/>
          </a:p>
        </p:txBody>
      </p:sp>
      <p:sp>
        <p:nvSpPr>
          <p:cNvPr id="7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6D7CD-90C2-46CE-A6EE-A167627655DE}" type="slidenum">
              <a:rPr lang="lt-LT"/>
              <a:pPr>
                <a:defRPr/>
              </a:pPr>
              <a:t>‹#›</a:t>
            </a:fld>
            <a:endParaRPr lang="lt-L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963025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92042-8A23-4E18-82F7-04A9D8B0549A}" type="datetimeFigureOut">
              <a:rPr lang="lt-LT"/>
              <a:pPr>
                <a:defRPr/>
              </a:pPr>
              <a:t>2015-02-25</a:t>
            </a:fld>
            <a:endParaRPr lang="lt-LT" dirty="0"/>
          </a:p>
        </p:txBody>
      </p:sp>
      <p:sp>
        <p:nvSpPr>
          <p:cNvPr id="6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dirty="0"/>
          </a:p>
        </p:txBody>
      </p:sp>
      <p:sp>
        <p:nvSpPr>
          <p:cNvPr id="7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FE8BB-2D52-4172-85FD-57A5C7C052E8}" type="slidenum">
              <a:rPr lang="lt-LT"/>
              <a:pPr>
                <a:defRPr/>
              </a:pPr>
              <a:t>‹#›</a:t>
            </a:fld>
            <a:endParaRPr lang="lt-LT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:\Documents and Settings\m04259\My Documents\Popieriukai\Lietuvos regionine politika ir VRM_log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5" y="4754563"/>
            <a:ext cx="4857750" cy="210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42910" y="1785926"/>
            <a:ext cx="7772400" cy="1470025"/>
          </a:xfrm>
        </p:spPr>
        <p:txBody>
          <a:bodyPr/>
          <a:lstStyle>
            <a:lvl1pPr>
              <a:defRPr sz="3200" b="1"/>
            </a:lvl1pPr>
          </a:lstStyle>
          <a:p>
            <a:r>
              <a:rPr lang="lt-LT" dirty="0" smtClean="0"/>
              <a:t>Spustelėkite, jei norite keisite ruoš. pav. stilių</a:t>
            </a:r>
            <a:endParaRPr lang="lt-LT" dirty="0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B0DA2-EDBA-4F02-AACF-359456AE0668}" type="datetimeFigureOut">
              <a:rPr lang="lt-LT"/>
              <a:pPr>
                <a:defRPr/>
              </a:pPr>
              <a:t>2015-02-25</a:t>
            </a:fld>
            <a:endParaRPr lang="lt-LT" dirty="0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CD294-093F-4C90-9412-746CD60A9D63}" type="slidenum">
              <a:rPr lang="lt-LT" altLang="lt-LT"/>
              <a:pPr>
                <a:defRPr/>
              </a:pPr>
              <a:t>‹#›</a:t>
            </a:fld>
            <a:endParaRPr lang="lt-LT" altLang="lt-LT"/>
          </a:p>
        </p:txBody>
      </p:sp>
    </p:spTree>
    <p:extLst>
      <p:ext uri="{BB962C8B-B14F-4D97-AF65-F5344CB8AC3E}">
        <p14:creationId xmlns:p14="http://schemas.microsoft.com/office/powerpoint/2010/main" val="27639950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3025" cy="150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28596" y="1500174"/>
            <a:ext cx="8229600" cy="642942"/>
          </a:xfrm>
        </p:spPr>
        <p:txBody>
          <a:bodyPr/>
          <a:lstStyle>
            <a:lvl1pPr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28596" y="2214554"/>
            <a:ext cx="8229600" cy="391160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lt-LT" dirty="0" smtClean="0"/>
              <a:t>Spustelėkite ruošinio teksto stiliams keisti</a:t>
            </a:r>
          </a:p>
          <a:p>
            <a:pPr lvl="1"/>
            <a:r>
              <a:rPr lang="lt-LT" dirty="0" smtClean="0"/>
              <a:t>Antras lygmuo</a:t>
            </a:r>
          </a:p>
          <a:p>
            <a:pPr lvl="2"/>
            <a:r>
              <a:rPr lang="lt-LT" dirty="0" smtClean="0"/>
              <a:t>Trečias lygmuo</a:t>
            </a:r>
          </a:p>
          <a:p>
            <a:pPr lvl="3"/>
            <a:r>
              <a:rPr lang="lt-LT" dirty="0" smtClean="0"/>
              <a:t>Ketvirtas lygmuo</a:t>
            </a:r>
          </a:p>
          <a:p>
            <a:pPr lvl="4"/>
            <a:r>
              <a:rPr lang="lt-LT" dirty="0" smtClean="0"/>
              <a:t>Penktas lygmuo</a:t>
            </a:r>
            <a:endParaRPr lang="lt-LT" dirty="0"/>
          </a:p>
        </p:txBody>
      </p:sp>
      <p:sp>
        <p:nvSpPr>
          <p:cNvPr id="5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26787-0F1C-42F2-9898-AE99E463E2CA}" type="datetimeFigureOut">
              <a:rPr lang="lt-LT"/>
              <a:pPr>
                <a:defRPr/>
              </a:pPr>
              <a:t>2015-02-25</a:t>
            </a:fld>
            <a:endParaRPr lang="lt-LT" dirty="0"/>
          </a:p>
        </p:txBody>
      </p:sp>
      <p:sp>
        <p:nvSpPr>
          <p:cNvPr id="6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8BEDA-8514-4234-ABCC-FFF48B239A83}" type="slidenum">
              <a:rPr lang="lt-LT" altLang="lt-LT"/>
              <a:pPr>
                <a:defRPr/>
              </a:pPr>
              <a:t>‹#›</a:t>
            </a:fld>
            <a:endParaRPr lang="lt-LT" altLang="lt-LT"/>
          </a:p>
        </p:txBody>
      </p:sp>
    </p:spTree>
    <p:extLst>
      <p:ext uri="{BB962C8B-B14F-4D97-AF65-F5344CB8AC3E}">
        <p14:creationId xmlns:p14="http://schemas.microsoft.com/office/powerpoint/2010/main" val="24664562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3025" cy="150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14348" y="2357430"/>
            <a:ext cx="7772400" cy="1362075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lt-LT" dirty="0" smtClean="0"/>
              <a:t>Spustelėkite, jei norite keisite ruoš. pav. stilių</a:t>
            </a:r>
            <a:endParaRPr lang="lt-LT" dirty="0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14348" y="421481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dirty="0" smtClean="0"/>
              <a:t>Spustelėkite ruošinio teksto stiliams keisti</a:t>
            </a:r>
          </a:p>
        </p:txBody>
      </p:sp>
      <p:sp>
        <p:nvSpPr>
          <p:cNvPr id="5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0923D-3A68-4025-A71F-908EEAE85117}" type="datetimeFigureOut">
              <a:rPr lang="lt-LT"/>
              <a:pPr>
                <a:defRPr/>
              </a:pPr>
              <a:t>2015-02-25</a:t>
            </a:fld>
            <a:endParaRPr lang="lt-LT" dirty="0"/>
          </a:p>
        </p:txBody>
      </p:sp>
      <p:sp>
        <p:nvSpPr>
          <p:cNvPr id="6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F3E17-528B-4DA7-B7C1-0D8F61139218}" type="slidenum">
              <a:rPr lang="lt-LT" altLang="lt-LT"/>
              <a:pPr>
                <a:defRPr/>
              </a:pPr>
              <a:t>‹#›</a:t>
            </a:fld>
            <a:endParaRPr lang="lt-LT" altLang="lt-LT"/>
          </a:p>
        </p:txBody>
      </p:sp>
    </p:spTree>
    <p:extLst>
      <p:ext uri="{BB962C8B-B14F-4D97-AF65-F5344CB8AC3E}">
        <p14:creationId xmlns:p14="http://schemas.microsoft.com/office/powerpoint/2010/main" val="39680655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3025" cy="150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28596" y="1500174"/>
            <a:ext cx="8229600" cy="642942"/>
          </a:xfrm>
        </p:spPr>
        <p:txBody>
          <a:bodyPr/>
          <a:lstStyle>
            <a:lvl1pPr>
              <a:defRPr sz="2800" b="1"/>
            </a:lvl1pPr>
          </a:lstStyle>
          <a:p>
            <a:r>
              <a:rPr lang="lt-LT" dirty="0" smtClean="0"/>
              <a:t>Spustelėkite, jei norite keisite ruoš. pav. stilių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28596" y="2285992"/>
            <a:ext cx="4038600" cy="384017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dirty="0" smtClean="0"/>
              <a:t>Spustelėkite ruošinio teksto stiliams keisti</a:t>
            </a:r>
          </a:p>
          <a:p>
            <a:pPr lvl="1"/>
            <a:r>
              <a:rPr lang="lt-LT" dirty="0" smtClean="0"/>
              <a:t>Antras lygmuo</a:t>
            </a:r>
          </a:p>
          <a:p>
            <a:pPr lvl="2"/>
            <a:r>
              <a:rPr lang="lt-LT" dirty="0" smtClean="0"/>
              <a:t>Trečias lygmuo</a:t>
            </a:r>
          </a:p>
          <a:p>
            <a:pPr lvl="3"/>
            <a:r>
              <a:rPr lang="lt-LT" dirty="0" smtClean="0"/>
              <a:t>Ketvirtas lygmuo</a:t>
            </a:r>
          </a:p>
          <a:p>
            <a:pPr lvl="4"/>
            <a:r>
              <a:rPr lang="lt-LT" dirty="0" smtClean="0"/>
              <a:t>Penktas lygmuo</a:t>
            </a:r>
            <a:endParaRPr lang="lt-LT" dirty="0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2285992"/>
            <a:ext cx="4038600" cy="384017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dirty="0" smtClean="0"/>
              <a:t>Spustelėkite ruošinio teksto stiliams keisti</a:t>
            </a:r>
          </a:p>
          <a:p>
            <a:pPr lvl="1"/>
            <a:r>
              <a:rPr lang="lt-LT" dirty="0" smtClean="0"/>
              <a:t>Antras lygmuo</a:t>
            </a:r>
          </a:p>
          <a:p>
            <a:pPr lvl="2"/>
            <a:r>
              <a:rPr lang="lt-LT" dirty="0" smtClean="0"/>
              <a:t>Trečias lygmuo</a:t>
            </a:r>
          </a:p>
          <a:p>
            <a:pPr lvl="3"/>
            <a:r>
              <a:rPr lang="lt-LT" dirty="0" smtClean="0"/>
              <a:t>Ketvirtas lygmuo</a:t>
            </a:r>
          </a:p>
          <a:p>
            <a:pPr lvl="4"/>
            <a:r>
              <a:rPr lang="lt-LT" dirty="0" smtClean="0"/>
              <a:t>Penktas lygmuo</a:t>
            </a:r>
            <a:endParaRPr lang="lt-LT" dirty="0"/>
          </a:p>
        </p:txBody>
      </p:sp>
      <p:sp>
        <p:nvSpPr>
          <p:cNvPr id="6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4B80A-5018-4DD5-94CC-7189E6FA5521}" type="datetimeFigureOut">
              <a:rPr lang="lt-LT"/>
              <a:pPr>
                <a:defRPr/>
              </a:pPr>
              <a:t>2015-02-25</a:t>
            </a:fld>
            <a:endParaRPr lang="lt-LT" dirty="0"/>
          </a:p>
        </p:txBody>
      </p:sp>
      <p:sp>
        <p:nvSpPr>
          <p:cNvPr id="7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8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2C385-DC01-49B8-97FE-6ADB63737E01}" type="slidenum">
              <a:rPr lang="lt-LT" altLang="lt-LT"/>
              <a:pPr>
                <a:defRPr/>
              </a:pPr>
              <a:t>‹#›</a:t>
            </a:fld>
            <a:endParaRPr lang="lt-LT" altLang="lt-LT"/>
          </a:p>
        </p:txBody>
      </p:sp>
    </p:spTree>
    <p:extLst>
      <p:ext uri="{BB962C8B-B14F-4D97-AF65-F5344CB8AC3E}">
        <p14:creationId xmlns:p14="http://schemas.microsoft.com/office/powerpoint/2010/main" val="10560850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3025" cy="150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28596" y="1500174"/>
            <a:ext cx="8229600" cy="571504"/>
          </a:xfrm>
        </p:spPr>
        <p:txBody>
          <a:bodyPr/>
          <a:lstStyle>
            <a:lvl1pPr>
              <a:defRPr sz="2800" b="1"/>
            </a:lvl1pPr>
          </a:lstStyle>
          <a:p>
            <a:r>
              <a:rPr lang="lt-LT" dirty="0" smtClean="0"/>
              <a:t>Spustelėkite, jei norite keisite ruoš. pav. stilių</a:t>
            </a:r>
            <a:endParaRPr lang="lt-LT" dirty="0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28596" y="2143116"/>
            <a:ext cx="404018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dirty="0" smtClean="0"/>
              <a:t>Spustelėkite ruošinio teksto stiliams keisti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28596" y="2786058"/>
            <a:ext cx="4040188" cy="334010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dirty="0" smtClean="0"/>
              <a:t>Spustelėkite ruošinio teksto stiliams keisti</a:t>
            </a:r>
          </a:p>
          <a:p>
            <a:pPr lvl="1"/>
            <a:r>
              <a:rPr lang="lt-LT" dirty="0" smtClean="0"/>
              <a:t>Antras lygmuo</a:t>
            </a:r>
          </a:p>
          <a:p>
            <a:pPr lvl="2"/>
            <a:r>
              <a:rPr lang="lt-LT" dirty="0" smtClean="0"/>
              <a:t>Trečias lygmuo</a:t>
            </a:r>
          </a:p>
          <a:p>
            <a:pPr lvl="3"/>
            <a:r>
              <a:rPr lang="lt-LT" dirty="0" smtClean="0"/>
              <a:t>Ketvirtas lygmuo</a:t>
            </a:r>
          </a:p>
          <a:p>
            <a:pPr lvl="4"/>
            <a:r>
              <a:rPr lang="lt-LT" dirty="0" smtClean="0"/>
              <a:t>Penktas lygmuo</a:t>
            </a:r>
            <a:endParaRPr lang="lt-LT" dirty="0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3438" y="2143116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dirty="0" smtClean="0"/>
              <a:t>Spustelėkite ruošinio teksto stiliams keisti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786057"/>
            <a:ext cx="4041775" cy="334010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dirty="0" smtClean="0"/>
              <a:t>Spustelėkite ruošinio teksto stiliams keisti</a:t>
            </a:r>
          </a:p>
          <a:p>
            <a:pPr lvl="1"/>
            <a:r>
              <a:rPr lang="lt-LT" dirty="0" smtClean="0"/>
              <a:t>Antras lygmuo</a:t>
            </a:r>
          </a:p>
          <a:p>
            <a:pPr lvl="2"/>
            <a:r>
              <a:rPr lang="lt-LT" dirty="0" smtClean="0"/>
              <a:t>Trečias lygmuo</a:t>
            </a:r>
          </a:p>
          <a:p>
            <a:pPr lvl="3"/>
            <a:r>
              <a:rPr lang="lt-LT" dirty="0" smtClean="0"/>
              <a:t>Ketvirtas lygmuo</a:t>
            </a:r>
          </a:p>
          <a:p>
            <a:pPr lvl="4"/>
            <a:r>
              <a:rPr lang="lt-LT" dirty="0" smtClean="0"/>
              <a:t>Penktas lygmuo</a:t>
            </a:r>
            <a:endParaRPr lang="lt-LT" dirty="0"/>
          </a:p>
        </p:txBody>
      </p:sp>
      <p:sp>
        <p:nvSpPr>
          <p:cNvPr id="8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41B18-B6FC-4D35-821D-7C68F4743C2F}" type="datetimeFigureOut">
              <a:rPr lang="lt-LT"/>
              <a:pPr>
                <a:defRPr/>
              </a:pPr>
              <a:t>2015-02-25</a:t>
            </a:fld>
            <a:endParaRPr lang="lt-LT" dirty="0"/>
          </a:p>
        </p:txBody>
      </p:sp>
      <p:sp>
        <p:nvSpPr>
          <p:cNvPr id="9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0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97A1B-529C-49C0-BA6B-BBAF40B25FF2}" type="slidenum">
              <a:rPr lang="lt-LT" altLang="lt-LT"/>
              <a:pPr>
                <a:defRPr/>
              </a:pPr>
              <a:t>‹#›</a:t>
            </a:fld>
            <a:endParaRPr lang="lt-LT" altLang="lt-LT"/>
          </a:p>
        </p:txBody>
      </p:sp>
    </p:spTree>
    <p:extLst>
      <p:ext uri="{BB962C8B-B14F-4D97-AF65-F5344CB8AC3E}">
        <p14:creationId xmlns:p14="http://schemas.microsoft.com/office/powerpoint/2010/main" val="24923388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3025" cy="150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28596" y="1500174"/>
            <a:ext cx="8229600" cy="571504"/>
          </a:xfrm>
        </p:spPr>
        <p:txBody>
          <a:bodyPr/>
          <a:lstStyle>
            <a:lvl1pPr>
              <a:defRPr sz="2800" b="1"/>
            </a:lvl1pPr>
          </a:lstStyle>
          <a:p>
            <a:r>
              <a:rPr lang="lt-LT" dirty="0" smtClean="0"/>
              <a:t>Spustelėkite, jei norite keisite ruoš. pav. stilių</a:t>
            </a:r>
            <a:endParaRPr lang="lt-LT" dirty="0"/>
          </a:p>
        </p:txBody>
      </p:sp>
      <p:sp>
        <p:nvSpPr>
          <p:cNvPr id="4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4907D-A418-4F75-99F0-79CC70240BEA}" type="datetimeFigureOut">
              <a:rPr lang="lt-LT"/>
              <a:pPr>
                <a:defRPr/>
              </a:pPr>
              <a:t>2015-02-25</a:t>
            </a:fld>
            <a:endParaRPr lang="lt-LT" dirty="0"/>
          </a:p>
        </p:txBody>
      </p:sp>
      <p:sp>
        <p:nvSpPr>
          <p:cNvPr id="5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14450-2B4A-48BB-8D77-8D40DF407E6C}" type="slidenum">
              <a:rPr lang="lt-LT" altLang="lt-LT"/>
              <a:pPr>
                <a:defRPr/>
              </a:pPr>
              <a:t>‹#›</a:t>
            </a:fld>
            <a:endParaRPr lang="lt-LT" altLang="lt-LT"/>
          </a:p>
        </p:txBody>
      </p:sp>
    </p:spTree>
    <p:extLst>
      <p:ext uri="{BB962C8B-B14F-4D97-AF65-F5344CB8AC3E}">
        <p14:creationId xmlns:p14="http://schemas.microsoft.com/office/powerpoint/2010/main" val="5793413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3025" cy="150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6D0C3-1E24-4D3A-B524-048F3EBDFA24}" type="datetimeFigureOut">
              <a:rPr lang="lt-LT"/>
              <a:pPr>
                <a:defRPr/>
              </a:pPr>
              <a:t>2015-02-25</a:t>
            </a:fld>
            <a:endParaRPr lang="lt-LT" dirty="0"/>
          </a:p>
        </p:txBody>
      </p:sp>
      <p:sp>
        <p:nvSpPr>
          <p:cNvPr id="4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17693-00E3-4666-BB15-6AA3AD2BD4AB}" type="slidenum">
              <a:rPr lang="lt-LT" altLang="lt-LT"/>
              <a:pPr>
                <a:defRPr/>
              </a:pPr>
              <a:t>‹#›</a:t>
            </a:fld>
            <a:endParaRPr lang="lt-LT" altLang="lt-LT"/>
          </a:p>
        </p:txBody>
      </p:sp>
    </p:spTree>
    <p:extLst>
      <p:ext uri="{BB962C8B-B14F-4D97-AF65-F5344CB8AC3E}">
        <p14:creationId xmlns:p14="http://schemas.microsoft.com/office/powerpoint/2010/main" val="13839601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3025" cy="150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28596" y="1500174"/>
            <a:ext cx="3008313" cy="876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dirty="0" smtClean="0"/>
              <a:t>Spustelėkite, jei norite keisite ruoš. pav. stilių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1500174"/>
            <a:ext cx="5111750" cy="462598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dirty="0" smtClean="0"/>
              <a:t>Spustelėkite ruošinio teksto stiliams keisti</a:t>
            </a:r>
          </a:p>
          <a:p>
            <a:pPr lvl="1"/>
            <a:r>
              <a:rPr lang="lt-LT" dirty="0" smtClean="0"/>
              <a:t>Antras lygmuo</a:t>
            </a:r>
          </a:p>
          <a:p>
            <a:pPr lvl="2"/>
            <a:r>
              <a:rPr lang="lt-LT" dirty="0" smtClean="0"/>
              <a:t>Trečias lygmuo</a:t>
            </a:r>
          </a:p>
          <a:p>
            <a:pPr lvl="3"/>
            <a:r>
              <a:rPr lang="lt-LT" dirty="0" smtClean="0"/>
              <a:t>Ketvirtas lygmuo</a:t>
            </a:r>
          </a:p>
          <a:p>
            <a:pPr lvl="4"/>
            <a:r>
              <a:rPr lang="lt-LT" dirty="0" smtClean="0"/>
              <a:t>Penktas lygmuo</a:t>
            </a:r>
            <a:endParaRPr lang="lt-LT" dirty="0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28597" y="2357430"/>
            <a:ext cx="3000396" cy="376873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dirty="0" smtClean="0"/>
              <a:t>Spustelėkite ruošinio teksto stiliams keisti</a:t>
            </a:r>
          </a:p>
        </p:txBody>
      </p:sp>
      <p:sp>
        <p:nvSpPr>
          <p:cNvPr id="6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3C2DD-E0C2-4064-BE8C-EF41D07A6AC7}" type="datetimeFigureOut">
              <a:rPr lang="lt-LT"/>
              <a:pPr>
                <a:defRPr/>
              </a:pPr>
              <a:t>2015-02-25</a:t>
            </a:fld>
            <a:endParaRPr lang="lt-LT" dirty="0"/>
          </a:p>
        </p:txBody>
      </p:sp>
      <p:sp>
        <p:nvSpPr>
          <p:cNvPr id="7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8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1637B-4901-476B-A0FB-2C3A72C144AC}" type="slidenum">
              <a:rPr lang="lt-LT" altLang="lt-LT"/>
              <a:pPr>
                <a:defRPr/>
              </a:pPr>
              <a:t>‹#›</a:t>
            </a:fld>
            <a:endParaRPr lang="lt-LT" altLang="lt-LT"/>
          </a:p>
        </p:txBody>
      </p:sp>
    </p:spTree>
    <p:extLst>
      <p:ext uri="{BB962C8B-B14F-4D97-AF65-F5344CB8AC3E}">
        <p14:creationId xmlns:p14="http://schemas.microsoft.com/office/powerpoint/2010/main" val="1663349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963025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28596" y="1500174"/>
            <a:ext cx="8229600" cy="642942"/>
          </a:xfrm>
        </p:spPr>
        <p:txBody>
          <a:bodyPr/>
          <a:lstStyle>
            <a:lvl1pPr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28596" y="2214554"/>
            <a:ext cx="8229600" cy="391160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lt-LT" dirty="0" smtClean="0"/>
              <a:t>Spustelėkite ruošinio teksto stiliams keisti</a:t>
            </a:r>
          </a:p>
          <a:p>
            <a:pPr lvl="1"/>
            <a:r>
              <a:rPr lang="lt-LT" dirty="0" smtClean="0"/>
              <a:t>Antras lygmuo</a:t>
            </a:r>
          </a:p>
          <a:p>
            <a:pPr lvl="2"/>
            <a:r>
              <a:rPr lang="lt-LT" dirty="0" smtClean="0"/>
              <a:t>Trečias lygmuo</a:t>
            </a:r>
          </a:p>
          <a:p>
            <a:pPr lvl="3"/>
            <a:r>
              <a:rPr lang="lt-LT" dirty="0" smtClean="0"/>
              <a:t>Ketvirtas lygmuo</a:t>
            </a:r>
          </a:p>
          <a:p>
            <a:pPr lvl="4"/>
            <a:r>
              <a:rPr lang="lt-LT" dirty="0" smtClean="0"/>
              <a:t>Penktas lygmuo</a:t>
            </a:r>
            <a:endParaRPr lang="lt-LT" dirty="0"/>
          </a:p>
        </p:txBody>
      </p:sp>
      <p:sp>
        <p:nvSpPr>
          <p:cNvPr id="5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A3F5B-3E6D-46FB-8BC4-9D2067234CC3}" type="datetimeFigureOut">
              <a:rPr lang="lt-LT"/>
              <a:pPr>
                <a:defRPr/>
              </a:pPr>
              <a:t>2015-02-25</a:t>
            </a:fld>
            <a:endParaRPr lang="lt-LT" dirty="0"/>
          </a:p>
        </p:txBody>
      </p:sp>
      <p:sp>
        <p:nvSpPr>
          <p:cNvPr id="6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dirty="0"/>
          </a:p>
        </p:txBody>
      </p:sp>
      <p:sp>
        <p:nvSpPr>
          <p:cNvPr id="7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744F2-FE76-45A0-936C-33D498AAA445}" type="slidenum">
              <a:rPr lang="lt-LT"/>
              <a:pPr>
                <a:defRPr/>
              </a:pPr>
              <a:t>‹#›</a:t>
            </a:fld>
            <a:endParaRPr lang="lt-LT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3025" cy="150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85918" y="5000636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dirty="0" smtClean="0"/>
              <a:t>Spustelėkite, jei norite keisite ruoš. pav. stilių</a:t>
            </a:r>
            <a:endParaRPr lang="lt-LT" dirty="0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1500173"/>
            <a:ext cx="5486400" cy="3500463"/>
          </a:xfrm>
        </p:spPr>
        <p:txBody>
          <a:bodyPr rtlCol="0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t-LT" noProof="0" dirty="0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572140"/>
            <a:ext cx="5486400" cy="60006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dirty="0" smtClean="0"/>
              <a:t>Spustelėkite ruošinio teksto stiliams keisti</a:t>
            </a:r>
          </a:p>
        </p:txBody>
      </p:sp>
      <p:sp>
        <p:nvSpPr>
          <p:cNvPr id="6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03BE2-7181-487F-95B2-4647D5F76B13}" type="datetimeFigureOut">
              <a:rPr lang="lt-LT"/>
              <a:pPr>
                <a:defRPr/>
              </a:pPr>
              <a:t>2015-02-25</a:t>
            </a:fld>
            <a:endParaRPr lang="lt-LT" dirty="0"/>
          </a:p>
        </p:txBody>
      </p:sp>
      <p:sp>
        <p:nvSpPr>
          <p:cNvPr id="7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8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F87FE-999B-46E7-9215-CB71EC6680EE}" type="slidenum">
              <a:rPr lang="lt-LT" altLang="lt-LT"/>
              <a:pPr>
                <a:defRPr/>
              </a:pPr>
              <a:t>‹#›</a:t>
            </a:fld>
            <a:endParaRPr lang="lt-LT" altLang="lt-LT"/>
          </a:p>
        </p:txBody>
      </p:sp>
    </p:spTree>
    <p:extLst>
      <p:ext uri="{BB962C8B-B14F-4D97-AF65-F5344CB8AC3E}">
        <p14:creationId xmlns:p14="http://schemas.microsoft.com/office/powerpoint/2010/main" val="15393082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3025" cy="150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28596" y="1500174"/>
            <a:ext cx="8229600" cy="1000132"/>
          </a:xfrm>
        </p:spPr>
        <p:txBody>
          <a:bodyPr/>
          <a:lstStyle>
            <a:lvl1pPr>
              <a:defRPr sz="2800" b="1"/>
            </a:lvl1pPr>
          </a:lstStyle>
          <a:p>
            <a:r>
              <a:rPr lang="lt-LT" dirty="0" smtClean="0"/>
              <a:t>Spustelėkite, jei norite keisite ruoš. pav. stilių</a:t>
            </a:r>
            <a:endParaRPr lang="lt-LT" dirty="0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28596" y="2500306"/>
            <a:ext cx="8215370" cy="3625857"/>
          </a:xfrm>
        </p:spPr>
        <p:txBody>
          <a:bodyPr vert="eaVert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lt-LT" dirty="0" smtClean="0"/>
              <a:t>Spustelėkite ruošinio teksto stiliams keisti</a:t>
            </a:r>
          </a:p>
          <a:p>
            <a:pPr lvl="1"/>
            <a:r>
              <a:rPr lang="lt-LT" dirty="0" smtClean="0"/>
              <a:t>Antras lygmuo</a:t>
            </a:r>
          </a:p>
          <a:p>
            <a:pPr lvl="2"/>
            <a:r>
              <a:rPr lang="lt-LT" dirty="0" smtClean="0"/>
              <a:t>Trečias lygmuo</a:t>
            </a:r>
          </a:p>
          <a:p>
            <a:pPr lvl="3"/>
            <a:r>
              <a:rPr lang="lt-LT" dirty="0" smtClean="0"/>
              <a:t>Ketvirtas lygmuo</a:t>
            </a:r>
          </a:p>
          <a:p>
            <a:pPr lvl="4"/>
            <a:r>
              <a:rPr lang="lt-LT" dirty="0" smtClean="0"/>
              <a:t>Penktas lygmuo</a:t>
            </a:r>
            <a:endParaRPr lang="lt-LT" dirty="0"/>
          </a:p>
        </p:txBody>
      </p:sp>
      <p:sp>
        <p:nvSpPr>
          <p:cNvPr id="5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10A29-0EC6-4F01-A502-766108729CE3}" type="datetimeFigureOut">
              <a:rPr lang="lt-LT"/>
              <a:pPr>
                <a:defRPr/>
              </a:pPr>
              <a:t>2015-02-25</a:t>
            </a:fld>
            <a:endParaRPr lang="lt-LT" dirty="0"/>
          </a:p>
        </p:txBody>
      </p:sp>
      <p:sp>
        <p:nvSpPr>
          <p:cNvPr id="6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95256-DF83-4244-9C02-FEF82CBEC790}" type="slidenum">
              <a:rPr lang="lt-LT" altLang="lt-LT"/>
              <a:pPr>
                <a:defRPr/>
              </a:pPr>
              <a:t>‹#›</a:t>
            </a:fld>
            <a:endParaRPr lang="lt-LT" altLang="lt-LT"/>
          </a:p>
        </p:txBody>
      </p:sp>
    </p:spTree>
    <p:extLst>
      <p:ext uri="{BB962C8B-B14F-4D97-AF65-F5344CB8AC3E}">
        <p14:creationId xmlns:p14="http://schemas.microsoft.com/office/powerpoint/2010/main" val="39235374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3025" cy="150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E6BF1-4DB1-4FED-9703-96654EC18EA8}" type="datetimeFigureOut">
              <a:rPr lang="lt-LT"/>
              <a:pPr>
                <a:defRPr/>
              </a:pPr>
              <a:t>2015-02-25</a:t>
            </a:fld>
            <a:endParaRPr lang="lt-LT" dirty="0"/>
          </a:p>
        </p:txBody>
      </p:sp>
      <p:sp>
        <p:nvSpPr>
          <p:cNvPr id="6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9886D-F775-4457-9D2F-45CA5CAA2026}" type="slidenum">
              <a:rPr lang="lt-LT" altLang="lt-LT"/>
              <a:pPr>
                <a:defRPr/>
              </a:pPr>
              <a:t>‹#›</a:t>
            </a:fld>
            <a:endParaRPr lang="lt-LT" altLang="lt-LT"/>
          </a:p>
        </p:txBody>
      </p:sp>
    </p:spTree>
    <p:extLst>
      <p:ext uri="{BB962C8B-B14F-4D97-AF65-F5344CB8AC3E}">
        <p14:creationId xmlns:p14="http://schemas.microsoft.com/office/powerpoint/2010/main" val="2120445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963025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14348" y="2357430"/>
            <a:ext cx="7772400" cy="1362075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lt-LT" dirty="0" smtClean="0"/>
              <a:t>Spustelėkite, jei norite keisite ruoš. pav. stilių</a:t>
            </a:r>
            <a:endParaRPr lang="lt-LT" dirty="0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14348" y="421481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dirty="0" smtClean="0"/>
              <a:t>Spustelėkite ruošinio teksto stiliams keisti</a:t>
            </a:r>
          </a:p>
        </p:txBody>
      </p:sp>
      <p:sp>
        <p:nvSpPr>
          <p:cNvPr id="5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F3EFE-A0AA-4B75-B459-B72480DCDE82}" type="datetimeFigureOut">
              <a:rPr lang="lt-LT"/>
              <a:pPr>
                <a:defRPr/>
              </a:pPr>
              <a:t>2015-02-25</a:t>
            </a:fld>
            <a:endParaRPr lang="lt-LT" dirty="0"/>
          </a:p>
        </p:txBody>
      </p:sp>
      <p:sp>
        <p:nvSpPr>
          <p:cNvPr id="6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dirty="0"/>
          </a:p>
        </p:txBody>
      </p:sp>
      <p:sp>
        <p:nvSpPr>
          <p:cNvPr id="7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6AB753-FE25-420D-BDC9-F4E6EB05478A}" type="slidenum">
              <a:rPr lang="lt-LT"/>
              <a:pPr>
                <a:defRPr/>
              </a:pPr>
              <a:t>‹#›</a:t>
            </a:fld>
            <a:endParaRPr lang="lt-L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963025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28596" y="1500174"/>
            <a:ext cx="8229600" cy="642942"/>
          </a:xfrm>
        </p:spPr>
        <p:txBody>
          <a:bodyPr/>
          <a:lstStyle>
            <a:lvl1pPr>
              <a:defRPr sz="2800" b="1"/>
            </a:lvl1pPr>
          </a:lstStyle>
          <a:p>
            <a:r>
              <a:rPr lang="lt-LT" dirty="0" smtClean="0"/>
              <a:t>Spustelėkite, jei norite keisite ruoš. pav. stilių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28596" y="2285992"/>
            <a:ext cx="4038600" cy="384017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dirty="0" smtClean="0"/>
              <a:t>Spustelėkite ruošinio teksto stiliams keisti</a:t>
            </a:r>
          </a:p>
          <a:p>
            <a:pPr lvl="1"/>
            <a:r>
              <a:rPr lang="lt-LT" dirty="0" smtClean="0"/>
              <a:t>Antras lygmuo</a:t>
            </a:r>
          </a:p>
          <a:p>
            <a:pPr lvl="2"/>
            <a:r>
              <a:rPr lang="lt-LT" dirty="0" smtClean="0"/>
              <a:t>Trečias lygmuo</a:t>
            </a:r>
          </a:p>
          <a:p>
            <a:pPr lvl="3"/>
            <a:r>
              <a:rPr lang="lt-LT" dirty="0" smtClean="0"/>
              <a:t>Ketvirtas lygmuo</a:t>
            </a:r>
          </a:p>
          <a:p>
            <a:pPr lvl="4"/>
            <a:r>
              <a:rPr lang="lt-LT" dirty="0" smtClean="0"/>
              <a:t>Penktas lygmuo</a:t>
            </a:r>
            <a:endParaRPr lang="lt-LT" dirty="0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2285992"/>
            <a:ext cx="4038600" cy="384017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dirty="0" smtClean="0"/>
              <a:t>Spustelėkite ruošinio teksto stiliams keisti</a:t>
            </a:r>
          </a:p>
          <a:p>
            <a:pPr lvl="1"/>
            <a:r>
              <a:rPr lang="lt-LT" dirty="0" smtClean="0"/>
              <a:t>Antras lygmuo</a:t>
            </a:r>
          </a:p>
          <a:p>
            <a:pPr lvl="2"/>
            <a:r>
              <a:rPr lang="lt-LT" dirty="0" smtClean="0"/>
              <a:t>Trečias lygmuo</a:t>
            </a:r>
          </a:p>
          <a:p>
            <a:pPr lvl="3"/>
            <a:r>
              <a:rPr lang="lt-LT" dirty="0" smtClean="0"/>
              <a:t>Ketvirtas lygmuo</a:t>
            </a:r>
          </a:p>
          <a:p>
            <a:pPr lvl="4"/>
            <a:r>
              <a:rPr lang="lt-LT" dirty="0" smtClean="0"/>
              <a:t>Penktas lygmuo</a:t>
            </a:r>
            <a:endParaRPr lang="lt-LT" dirty="0"/>
          </a:p>
        </p:txBody>
      </p:sp>
      <p:sp>
        <p:nvSpPr>
          <p:cNvPr id="6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A0605-E782-46E3-B971-534692AB8CC9}" type="datetimeFigureOut">
              <a:rPr lang="lt-LT"/>
              <a:pPr>
                <a:defRPr/>
              </a:pPr>
              <a:t>2015-02-25</a:t>
            </a:fld>
            <a:endParaRPr lang="lt-LT" dirty="0"/>
          </a:p>
        </p:txBody>
      </p:sp>
      <p:sp>
        <p:nvSpPr>
          <p:cNvPr id="7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dirty="0"/>
          </a:p>
        </p:txBody>
      </p:sp>
      <p:sp>
        <p:nvSpPr>
          <p:cNvPr id="8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C1BB0-6493-41C7-BA8A-CC7C33DDA61B}" type="slidenum">
              <a:rPr lang="lt-LT"/>
              <a:pPr>
                <a:defRPr/>
              </a:pPr>
              <a:t>‹#›</a:t>
            </a:fld>
            <a:endParaRPr lang="lt-L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963025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28596" y="1500174"/>
            <a:ext cx="8229600" cy="571504"/>
          </a:xfrm>
        </p:spPr>
        <p:txBody>
          <a:bodyPr/>
          <a:lstStyle>
            <a:lvl1pPr>
              <a:defRPr sz="2800" b="1"/>
            </a:lvl1pPr>
          </a:lstStyle>
          <a:p>
            <a:r>
              <a:rPr lang="lt-LT" dirty="0" smtClean="0"/>
              <a:t>Spustelėkite, jei norite keisite ruoš. pav. stilių</a:t>
            </a:r>
            <a:endParaRPr lang="lt-LT" dirty="0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28596" y="2143116"/>
            <a:ext cx="404018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dirty="0" smtClean="0"/>
              <a:t>Spustelėkite ruošinio teksto stiliams keisti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28596" y="2786058"/>
            <a:ext cx="4040188" cy="334010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dirty="0" smtClean="0"/>
              <a:t>Spustelėkite ruošinio teksto stiliams keisti</a:t>
            </a:r>
          </a:p>
          <a:p>
            <a:pPr lvl="1"/>
            <a:r>
              <a:rPr lang="lt-LT" dirty="0" smtClean="0"/>
              <a:t>Antras lygmuo</a:t>
            </a:r>
          </a:p>
          <a:p>
            <a:pPr lvl="2"/>
            <a:r>
              <a:rPr lang="lt-LT" dirty="0" smtClean="0"/>
              <a:t>Trečias lygmuo</a:t>
            </a:r>
          </a:p>
          <a:p>
            <a:pPr lvl="3"/>
            <a:r>
              <a:rPr lang="lt-LT" dirty="0" smtClean="0"/>
              <a:t>Ketvirtas lygmuo</a:t>
            </a:r>
          </a:p>
          <a:p>
            <a:pPr lvl="4"/>
            <a:r>
              <a:rPr lang="lt-LT" dirty="0" smtClean="0"/>
              <a:t>Penktas lygmuo</a:t>
            </a:r>
            <a:endParaRPr lang="lt-LT" dirty="0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3438" y="2143116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dirty="0" smtClean="0"/>
              <a:t>Spustelėkite ruošinio teksto stiliams keisti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786057"/>
            <a:ext cx="4041775" cy="334010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dirty="0" smtClean="0"/>
              <a:t>Spustelėkite ruošinio teksto stiliams keisti</a:t>
            </a:r>
          </a:p>
          <a:p>
            <a:pPr lvl="1"/>
            <a:r>
              <a:rPr lang="lt-LT" dirty="0" smtClean="0"/>
              <a:t>Antras lygmuo</a:t>
            </a:r>
          </a:p>
          <a:p>
            <a:pPr lvl="2"/>
            <a:r>
              <a:rPr lang="lt-LT" dirty="0" smtClean="0"/>
              <a:t>Trečias lygmuo</a:t>
            </a:r>
          </a:p>
          <a:p>
            <a:pPr lvl="3"/>
            <a:r>
              <a:rPr lang="lt-LT" dirty="0" smtClean="0"/>
              <a:t>Ketvirtas lygmuo</a:t>
            </a:r>
          </a:p>
          <a:p>
            <a:pPr lvl="4"/>
            <a:r>
              <a:rPr lang="lt-LT" dirty="0" smtClean="0"/>
              <a:t>Penktas lygmuo</a:t>
            </a:r>
            <a:endParaRPr lang="lt-LT" dirty="0"/>
          </a:p>
        </p:txBody>
      </p:sp>
      <p:sp>
        <p:nvSpPr>
          <p:cNvPr id="8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716B5-F3FC-48C0-9840-160EF2DA0BE4}" type="datetimeFigureOut">
              <a:rPr lang="lt-LT"/>
              <a:pPr>
                <a:defRPr/>
              </a:pPr>
              <a:t>2015-02-25</a:t>
            </a:fld>
            <a:endParaRPr lang="lt-LT" dirty="0"/>
          </a:p>
        </p:txBody>
      </p:sp>
      <p:sp>
        <p:nvSpPr>
          <p:cNvPr id="9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dirty="0"/>
          </a:p>
        </p:txBody>
      </p:sp>
      <p:sp>
        <p:nvSpPr>
          <p:cNvPr id="10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D119A-80A6-4771-BC87-9399F23A6B2D}" type="slidenum">
              <a:rPr lang="lt-LT"/>
              <a:pPr>
                <a:defRPr/>
              </a:pPr>
              <a:t>‹#›</a:t>
            </a:fld>
            <a:endParaRPr lang="lt-L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963025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28596" y="1500174"/>
            <a:ext cx="8229600" cy="571504"/>
          </a:xfrm>
        </p:spPr>
        <p:txBody>
          <a:bodyPr/>
          <a:lstStyle>
            <a:lvl1pPr>
              <a:defRPr sz="2800" b="1"/>
            </a:lvl1pPr>
          </a:lstStyle>
          <a:p>
            <a:r>
              <a:rPr lang="lt-LT" dirty="0" smtClean="0"/>
              <a:t>Spustelėkite, jei norite keisite ruoš. pav. stilių</a:t>
            </a:r>
            <a:endParaRPr lang="lt-LT" dirty="0"/>
          </a:p>
        </p:txBody>
      </p:sp>
      <p:sp>
        <p:nvSpPr>
          <p:cNvPr id="4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B63E9-0BF8-40ED-8B3E-0BCBE17E453D}" type="datetimeFigureOut">
              <a:rPr lang="lt-LT"/>
              <a:pPr>
                <a:defRPr/>
              </a:pPr>
              <a:t>2015-02-25</a:t>
            </a:fld>
            <a:endParaRPr lang="lt-LT" dirty="0"/>
          </a:p>
        </p:txBody>
      </p:sp>
      <p:sp>
        <p:nvSpPr>
          <p:cNvPr id="5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dirty="0"/>
          </a:p>
        </p:txBody>
      </p:sp>
      <p:sp>
        <p:nvSpPr>
          <p:cNvPr id="6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74D65-D3CB-4EC6-8E6F-44F2BECACFE8}" type="slidenum">
              <a:rPr lang="lt-LT"/>
              <a:pPr>
                <a:defRPr/>
              </a:pPr>
              <a:t>‹#›</a:t>
            </a:fld>
            <a:endParaRPr lang="lt-L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963025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7BEA0-B200-4C95-A613-B5B2F857C016}" type="datetimeFigureOut">
              <a:rPr lang="lt-LT"/>
              <a:pPr>
                <a:defRPr/>
              </a:pPr>
              <a:t>2015-02-25</a:t>
            </a:fld>
            <a:endParaRPr lang="lt-LT" dirty="0"/>
          </a:p>
        </p:txBody>
      </p:sp>
      <p:sp>
        <p:nvSpPr>
          <p:cNvPr id="4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dirty="0"/>
          </a:p>
        </p:txBody>
      </p:sp>
      <p:sp>
        <p:nvSpPr>
          <p:cNvPr id="5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3BF68-7DDE-4754-9C54-1078A9E5676E}" type="slidenum">
              <a:rPr lang="lt-LT"/>
              <a:pPr>
                <a:defRPr/>
              </a:pPr>
              <a:t>‹#›</a:t>
            </a:fld>
            <a:endParaRPr lang="lt-L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963025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28596" y="1500174"/>
            <a:ext cx="3008313" cy="876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dirty="0" smtClean="0"/>
              <a:t>Spustelėkite, jei norite keisite ruoš. pav. stilių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1500174"/>
            <a:ext cx="5111750" cy="462598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dirty="0" smtClean="0"/>
              <a:t>Spustelėkite ruošinio teksto stiliams keisti</a:t>
            </a:r>
          </a:p>
          <a:p>
            <a:pPr lvl="1"/>
            <a:r>
              <a:rPr lang="lt-LT" dirty="0" smtClean="0"/>
              <a:t>Antras lygmuo</a:t>
            </a:r>
          </a:p>
          <a:p>
            <a:pPr lvl="2"/>
            <a:r>
              <a:rPr lang="lt-LT" dirty="0" smtClean="0"/>
              <a:t>Trečias lygmuo</a:t>
            </a:r>
          </a:p>
          <a:p>
            <a:pPr lvl="3"/>
            <a:r>
              <a:rPr lang="lt-LT" dirty="0" smtClean="0"/>
              <a:t>Ketvirtas lygmuo</a:t>
            </a:r>
          </a:p>
          <a:p>
            <a:pPr lvl="4"/>
            <a:r>
              <a:rPr lang="lt-LT" dirty="0" smtClean="0"/>
              <a:t>Penktas lygmuo</a:t>
            </a:r>
            <a:endParaRPr lang="lt-LT" dirty="0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28597" y="2357430"/>
            <a:ext cx="3000396" cy="376873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dirty="0" smtClean="0"/>
              <a:t>Spustelėkite ruošinio teksto stiliams keisti</a:t>
            </a:r>
          </a:p>
        </p:txBody>
      </p:sp>
      <p:sp>
        <p:nvSpPr>
          <p:cNvPr id="6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68D32C-1EE6-4F10-8EDC-D7D3C763C2C1}" type="datetimeFigureOut">
              <a:rPr lang="lt-LT"/>
              <a:pPr>
                <a:defRPr/>
              </a:pPr>
              <a:t>2015-02-25</a:t>
            </a:fld>
            <a:endParaRPr lang="lt-LT" dirty="0"/>
          </a:p>
        </p:txBody>
      </p:sp>
      <p:sp>
        <p:nvSpPr>
          <p:cNvPr id="7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dirty="0"/>
          </a:p>
        </p:txBody>
      </p:sp>
      <p:sp>
        <p:nvSpPr>
          <p:cNvPr id="8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54E76-85EA-4E8D-BD94-E588FC92D949}" type="slidenum">
              <a:rPr lang="lt-LT"/>
              <a:pPr>
                <a:defRPr/>
              </a:pPr>
              <a:t>‹#›</a:t>
            </a:fld>
            <a:endParaRPr lang="lt-L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963025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85918" y="5000636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dirty="0" smtClean="0"/>
              <a:t>Spustelėkite, jei norite keisite ruoš. pav. stilių</a:t>
            </a:r>
            <a:endParaRPr lang="lt-LT" dirty="0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1500173"/>
            <a:ext cx="5486400" cy="3500463"/>
          </a:xfrm>
        </p:spPr>
        <p:txBody>
          <a:bodyPr rtlCol="0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t-LT" noProof="0" dirty="0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572140"/>
            <a:ext cx="5486400" cy="60006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dirty="0" smtClean="0"/>
              <a:t>Spustelėkite ruošinio teksto stiliams keisti</a:t>
            </a:r>
          </a:p>
        </p:txBody>
      </p:sp>
      <p:sp>
        <p:nvSpPr>
          <p:cNvPr id="6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AD997-B883-4C6A-9A05-14EF36A132C3}" type="datetimeFigureOut">
              <a:rPr lang="lt-LT"/>
              <a:pPr>
                <a:defRPr/>
              </a:pPr>
              <a:t>2015-02-25</a:t>
            </a:fld>
            <a:endParaRPr lang="lt-LT" dirty="0"/>
          </a:p>
        </p:txBody>
      </p:sp>
      <p:sp>
        <p:nvSpPr>
          <p:cNvPr id="7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dirty="0"/>
          </a:p>
        </p:txBody>
      </p:sp>
      <p:sp>
        <p:nvSpPr>
          <p:cNvPr id="8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919137-673F-46C0-A6A2-79F291590003}" type="slidenum">
              <a:rPr lang="lt-LT"/>
              <a:pPr>
                <a:defRPr/>
              </a:pPr>
              <a:t>‹#›</a:t>
            </a:fld>
            <a:endParaRPr lang="lt-L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avadinimo vietos rezervavimo ženklas 1"/>
          <p:cNvSpPr>
            <a:spLocks noGrp="1"/>
          </p:cNvSpPr>
          <p:nvPr>
            <p:ph type="title"/>
          </p:nvPr>
        </p:nvSpPr>
        <p:spPr bwMode="auto">
          <a:xfrm>
            <a:off x="500063" y="1428750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t-LT" smtClean="0"/>
              <a:t>Spustelėkite, jei norite keisite ruoš. pav. stilių</a:t>
            </a:r>
          </a:p>
        </p:txBody>
      </p:sp>
      <p:sp>
        <p:nvSpPr>
          <p:cNvPr id="1027" name="Teksto vietos rezervavimo ženklas 2"/>
          <p:cNvSpPr>
            <a:spLocks noGrp="1"/>
          </p:cNvSpPr>
          <p:nvPr>
            <p:ph type="body" idx="1"/>
          </p:nvPr>
        </p:nvSpPr>
        <p:spPr bwMode="auto">
          <a:xfrm>
            <a:off x="457200" y="2357438"/>
            <a:ext cx="8229600" cy="376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24887E5-0F9D-4574-9626-9D04A5C23C5B}" type="datetimeFigureOut">
              <a:rPr lang="lt-LT"/>
              <a:pPr>
                <a:defRPr/>
              </a:pPr>
              <a:t>2015-02-25</a:t>
            </a:fld>
            <a:endParaRPr lang="lt-LT" dirty="0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lt-LT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A281C39-5FED-4E32-BE9A-9F917A3DED08}" type="slidenum">
              <a:rPr lang="lt-LT"/>
              <a:pPr>
                <a:defRPr/>
              </a:pPr>
              <a:t>‹#›</a:t>
            </a:fld>
            <a:endParaRPr lang="lt-L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Pavadinimo vietos rezervavimo ženklas 1"/>
          <p:cNvSpPr>
            <a:spLocks noGrp="1"/>
          </p:cNvSpPr>
          <p:nvPr>
            <p:ph type="title"/>
          </p:nvPr>
        </p:nvSpPr>
        <p:spPr bwMode="auto">
          <a:xfrm>
            <a:off x="500063" y="1428750"/>
            <a:ext cx="8229600" cy="9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t-LT" altLang="lt-LT" smtClean="0"/>
              <a:t>Spustelėkite, jei norite keisite ruoš. pav. stilių</a:t>
            </a:r>
          </a:p>
        </p:txBody>
      </p:sp>
      <p:sp>
        <p:nvSpPr>
          <p:cNvPr id="2051" name="Teksto vietos rezervavimo ženklas 2"/>
          <p:cNvSpPr>
            <a:spLocks noGrp="1"/>
          </p:cNvSpPr>
          <p:nvPr>
            <p:ph type="body" idx="1"/>
          </p:nvPr>
        </p:nvSpPr>
        <p:spPr bwMode="auto">
          <a:xfrm>
            <a:off x="457200" y="2357438"/>
            <a:ext cx="8229600" cy="376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altLang="lt-LT" smtClean="0"/>
              <a:t>Spustelėkite ruošinio teksto stiliams keisti</a:t>
            </a:r>
          </a:p>
          <a:p>
            <a:pPr lvl="1"/>
            <a:r>
              <a:rPr lang="lt-LT" altLang="lt-LT" smtClean="0"/>
              <a:t>Antras lygmuo</a:t>
            </a:r>
          </a:p>
          <a:p>
            <a:pPr lvl="2"/>
            <a:r>
              <a:rPr lang="lt-LT" altLang="lt-LT" smtClean="0"/>
              <a:t>Trečias lygmuo</a:t>
            </a:r>
          </a:p>
          <a:p>
            <a:pPr lvl="3"/>
            <a:r>
              <a:rPr lang="lt-LT" altLang="lt-LT" smtClean="0"/>
              <a:t>Ketvirtas lygmuo</a:t>
            </a:r>
          </a:p>
          <a:p>
            <a:pPr lvl="4"/>
            <a:r>
              <a:rPr lang="lt-LT" altLang="lt-LT" smtClean="0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58A7317-32FB-4619-9AAB-28EF4EE71E40}" type="datetimeFigureOut">
              <a:rPr lang="lt-LT"/>
              <a:pPr>
                <a:defRPr/>
              </a:pPr>
              <a:t>2015-02-25</a:t>
            </a:fld>
            <a:endParaRPr lang="lt-LT" dirty="0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D8036B1-C4A4-498A-A76D-1959BDED2C34}" type="slidenum">
              <a:rPr lang="lt-LT" altLang="lt-LT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lt-LT" altLang="lt-LT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564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  <p:sldLayoutId id="2147483944" r:id="rId4"/>
    <p:sldLayoutId id="2147483945" r:id="rId5"/>
    <p:sldLayoutId id="2147483946" r:id="rId6"/>
    <p:sldLayoutId id="2147483947" r:id="rId7"/>
    <p:sldLayoutId id="2147483948" r:id="rId8"/>
    <p:sldLayoutId id="2147483949" r:id="rId9"/>
    <p:sldLayoutId id="2147483950" r:id="rId10"/>
    <p:sldLayoutId id="214748395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470025"/>
          </a:xfrm>
        </p:spPr>
        <p:txBody>
          <a:bodyPr/>
          <a:lstStyle/>
          <a:p>
            <a:r>
              <a:rPr lang="lt-LT" sz="3600" dirty="0" smtClean="0"/>
              <a:t>Vilniaus regiono integruota teritorijų vystymo programa</a:t>
            </a:r>
            <a:endParaRPr lang="lt-LT" sz="3600" dirty="0"/>
          </a:p>
        </p:txBody>
      </p:sp>
    </p:spTree>
    <p:extLst>
      <p:ext uri="{BB962C8B-B14F-4D97-AF65-F5344CB8AC3E}">
        <p14:creationId xmlns:p14="http://schemas.microsoft.com/office/powerpoint/2010/main" val="1206540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417622"/>
            <a:ext cx="6408711" cy="864096"/>
          </a:xfrm>
        </p:spPr>
        <p:txBody>
          <a:bodyPr>
            <a:normAutofit/>
          </a:bodyPr>
          <a:lstStyle/>
          <a:p>
            <a:pPr algn="l"/>
            <a:r>
              <a:rPr lang="lt-LT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lt-LT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tikslo </a:t>
            </a:r>
            <a:r>
              <a:rPr lang="lt-LT" sz="2400" b="1" dirty="0" smtClean="0">
                <a:latin typeface="+mn-lt"/>
                <a:cs typeface="Arial" panose="020B0604020202020204" pitchFamily="34" charset="0"/>
              </a:rPr>
              <a:t>„</a:t>
            </a:r>
            <a:r>
              <a:rPr lang="lt-LT" sz="2400" dirty="0" smtClean="0">
                <a:latin typeface="+mn-lt"/>
              </a:rPr>
              <a:t>Prisitaikyti </a:t>
            </a:r>
            <a:r>
              <a:rPr lang="lt-LT" sz="2400" dirty="0">
                <a:latin typeface="+mn-lt"/>
              </a:rPr>
              <a:t>prie demografinių </a:t>
            </a:r>
            <a:r>
              <a:rPr lang="lt-LT" sz="2400" dirty="0" smtClean="0">
                <a:latin typeface="+mn-lt"/>
              </a:rPr>
              <a:t>pokyčių“</a:t>
            </a:r>
            <a:r>
              <a:rPr lang="lt-LT" sz="2400" dirty="0" smtClean="0"/>
              <a:t>  </a:t>
            </a:r>
            <a:r>
              <a:rPr lang="lt-LT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uždaviniai</a:t>
            </a:r>
            <a:endParaRPr lang="lt-LT" sz="24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95536" y="2349623"/>
            <a:ext cx="8229600" cy="3911609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lt-LT" dirty="0" smtClean="0"/>
              <a:t>suvaldyti chaotiškos urbanizacijos Vilniaus priemiesčiuose </a:t>
            </a:r>
            <a:r>
              <a:rPr lang="lt-LT" dirty="0"/>
              <a:t>procesus </a:t>
            </a:r>
            <a:endParaRPr lang="lt-LT" dirty="0" smtClean="0"/>
          </a:p>
          <a:p>
            <a:pPr marL="457200" indent="-457200">
              <a:buFont typeface="+mj-lt"/>
              <a:buAutoNum type="arabicPeriod"/>
            </a:pPr>
            <a:r>
              <a:rPr lang="lt-LT" dirty="0"/>
              <a:t>sukurti / praplėsti trūkstamas viešąsias (neformalaus švietimo, kultūros) paslaugas Vilniaus regiono tikslinėse ir susietose teritorijose, </a:t>
            </a:r>
            <a:r>
              <a:rPr lang="lt-LT" i="1" dirty="0"/>
              <a:t>kai jų trūkumas riboja teritorijų patrauklumą jaunimui, aukštesnes pajamas gaunantiems </a:t>
            </a:r>
            <a:r>
              <a:rPr lang="lt-LT" i="1" dirty="0" smtClean="0"/>
              <a:t>gyventojams</a:t>
            </a:r>
            <a:endParaRPr lang="lt-LT" sz="2000" i="1" dirty="0" smtClean="0"/>
          </a:p>
        </p:txBody>
      </p:sp>
    </p:spTree>
    <p:extLst>
      <p:ext uri="{BB962C8B-B14F-4D97-AF65-F5344CB8AC3E}">
        <p14:creationId xmlns:p14="http://schemas.microsoft.com/office/powerpoint/2010/main" val="366834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323528" y="1340768"/>
            <a:ext cx="8229600" cy="642942"/>
          </a:xfrm>
        </p:spPr>
        <p:txBody>
          <a:bodyPr/>
          <a:lstStyle/>
          <a:p>
            <a:r>
              <a:rPr lang="lt-LT" dirty="0" smtClean="0"/>
              <a:t>2 tikslo pagrindinės priemonės (I):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67544" y="1839694"/>
            <a:ext cx="8229600" cy="3911609"/>
          </a:xfrm>
        </p:spPr>
        <p:txBody>
          <a:bodyPr/>
          <a:lstStyle/>
          <a:p>
            <a:r>
              <a:rPr lang="lt-LT" sz="1800" dirty="0"/>
              <a:t>Gyvenamosios teritorijos  tarp Vytauto ir Pramonės gatvių infrastruktūros sutvarkymas, kelio </a:t>
            </a:r>
            <a:r>
              <a:rPr lang="lt-LT" sz="1800" dirty="0" smtClean="0"/>
              <a:t>ženklų, </a:t>
            </a:r>
            <a:r>
              <a:rPr lang="lt-LT" sz="1800" dirty="0"/>
              <a:t>informacinių </a:t>
            </a:r>
            <a:r>
              <a:rPr lang="lt-LT" sz="1800" dirty="0" smtClean="0"/>
              <a:t>stendų </a:t>
            </a:r>
            <a:r>
              <a:rPr lang="lt-LT" sz="1800" dirty="0"/>
              <a:t>bei pėsčiųjų ir dviračių takų </a:t>
            </a:r>
            <a:r>
              <a:rPr lang="lt-LT" sz="1800" dirty="0" smtClean="0"/>
              <a:t>įrengimas </a:t>
            </a:r>
            <a:r>
              <a:rPr lang="lt-LT" sz="1800" b="1" dirty="0"/>
              <a:t>Šalčininkų </a:t>
            </a:r>
            <a:r>
              <a:rPr lang="lt-LT" sz="1800" dirty="0" smtClean="0"/>
              <a:t>mieste;</a:t>
            </a:r>
          </a:p>
          <a:p>
            <a:pPr algn="just">
              <a:spcBef>
                <a:spcPts val="1200"/>
              </a:spcBef>
            </a:pPr>
            <a:r>
              <a:rPr lang="lt-LT" sz="1800" dirty="0" smtClean="0"/>
              <a:t>Jaunimo </a:t>
            </a:r>
            <a:r>
              <a:rPr lang="lt-LT" sz="1800" dirty="0"/>
              <a:t>centro infrastruktūros sukūrimas ir viešųjų erdvių sutvarkymas </a:t>
            </a:r>
            <a:r>
              <a:rPr lang="lt-LT" sz="1800" b="1" dirty="0"/>
              <a:t>Širvintų</a:t>
            </a:r>
            <a:r>
              <a:rPr lang="lt-LT" sz="1800" dirty="0"/>
              <a:t> mieste, įrengiant laisvalaikio ir poilsio zonas pritaikytas bendruomenės poreikiams  (šalia gimnazijos ir jaunimo centro)  sutvarkant Jaunimo parką</a:t>
            </a:r>
          </a:p>
          <a:p>
            <a:r>
              <a:rPr lang="lt-LT" sz="1800" b="1" dirty="0"/>
              <a:t>Širvintų</a:t>
            </a:r>
            <a:r>
              <a:rPr lang="lt-LT" sz="1800" dirty="0"/>
              <a:t> miesto </a:t>
            </a:r>
            <a:r>
              <a:rPr lang="lt-LT" sz="1800" dirty="0" err="1"/>
              <a:t>Kalnalaukio</a:t>
            </a:r>
            <a:r>
              <a:rPr lang="lt-LT" sz="1800" dirty="0"/>
              <a:t> gatvės rekonstravimas ir besiribojančių Šiaurinės g., Liepų g., </a:t>
            </a:r>
            <a:r>
              <a:rPr lang="lt-LT" sz="1800" dirty="0" err="1"/>
              <a:t>Kaštanėlių</a:t>
            </a:r>
            <a:r>
              <a:rPr lang="lt-LT" sz="1800" dirty="0"/>
              <a:t> g., Atgimimo g. atnaujinimas, bei daugiabučių namų kvartalų </a:t>
            </a:r>
            <a:r>
              <a:rPr lang="lt-LT" sz="1800" dirty="0" smtClean="0"/>
              <a:t>viešosios </a:t>
            </a:r>
            <a:r>
              <a:rPr lang="lt-LT" sz="1800" dirty="0"/>
              <a:t>infrastruktūros kompleksinis </a:t>
            </a:r>
            <a:r>
              <a:rPr lang="lt-LT" sz="1800" dirty="0" smtClean="0"/>
              <a:t>sutvarkymas;</a:t>
            </a:r>
          </a:p>
          <a:p>
            <a:r>
              <a:rPr lang="lt-LT" sz="1800" b="1" dirty="0" smtClean="0"/>
              <a:t>Lentvario</a:t>
            </a:r>
            <a:r>
              <a:rPr lang="lt-LT" sz="1800" dirty="0" smtClean="0"/>
              <a:t> Eduardo </a:t>
            </a:r>
            <a:r>
              <a:rPr lang="lt-LT" sz="1800" dirty="0" err="1"/>
              <a:t>Andre</a:t>
            </a:r>
            <a:r>
              <a:rPr lang="lt-LT" sz="1800" dirty="0"/>
              <a:t> parko  </a:t>
            </a:r>
            <a:r>
              <a:rPr lang="lt-LT" sz="1800" dirty="0" smtClean="0"/>
              <a:t>atnaujinimas;</a:t>
            </a:r>
          </a:p>
          <a:p>
            <a:r>
              <a:rPr lang="lt-LT" sz="1800" dirty="0"/>
              <a:t>Šeimos parko ir skverų esančių Bažnyčios/Sodų ir Mokyklos gatvėse įkūrimas bei jungties tarp jų (Klevų alėjos ir dalies Fabriko g.) infrastruktūros sutvarkymas </a:t>
            </a:r>
            <a:r>
              <a:rPr lang="lt-LT" sz="1800" b="1" dirty="0"/>
              <a:t>Lentvario </a:t>
            </a:r>
            <a:r>
              <a:rPr lang="lt-LT" sz="1800" dirty="0" smtClean="0"/>
              <a:t>mieste;</a:t>
            </a:r>
          </a:p>
          <a:p>
            <a:r>
              <a:rPr lang="lt-LT" sz="1800" b="1" dirty="0"/>
              <a:t>Rūdiškių</a:t>
            </a:r>
            <a:r>
              <a:rPr lang="lt-LT" sz="1800" dirty="0"/>
              <a:t> miesto aikštės ir miesto parko  </a:t>
            </a:r>
            <a:r>
              <a:rPr lang="lt-LT" sz="1800" dirty="0" smtClean="0"/>
              <a:t>sutvarkymas.</a:t>
            </a:r>
            <a:endParaRPr lang="lt-LT" sz="1800" dirty="0"/>
          </a:p>
        </p:txBody>
      </p:sp>
    </p:spTree>
    <p:extLst>
      <p:ext uri="{BB962C8B-B14F-4D97-AF65-F5344CB8AC3E}">
        <p14:creationId xmlns:p14="http://schemas.microsoft.com/office/powerpoint/2010/main" val="39774972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310085" y="1417906"/>
            <a:ext cx="8229600" cy="642942"/>
          </a:xfrm>
        </p:spPr>
        <p:txBody>
          <a:bodyPr/>
          <a:lstStyle/>
          <a:p>
            <a:r>
              <a:rPr lang="lt-LT" dirty="0" smtClean="0"/>
              <a:t>2 tikslo pagrindinės priemonės (II):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10085" y="2060848"/>
            <a:ext cx="8229600" cy="3911609"/>
          </a:xfrm>
        </p:spPr>
        <p:txBody>
          <a:bodyPr/>
          <a:lstStyle/>
          <a:p>
            <a:r>
              <a:rPr lang="lt-LT" sz="1600" dirty="0"/>
              <a:t>Geležinkelio pervažos statyba </a:t>
            </a:r>
            <a:r>
              <a:rPr lang="lt-LT" sz="1600" b="1" dirty="0"/>
              <a:t>Lentvario</a:t>
            </a:r>
            <a:r>
              <a:rPr lang="lt-LT" sz="1600" dirty="0"/>
              <a:t> </a:t>
            </a:r>
            <a:r>
              <a:rPr lang="lt-LT" sz="1600" dirty="0" smtClean="0"/>
              <a:t>mieste;</a:t>
            </a:r>
          </a:p>
          <a:p>
            <a:r>
              <a:rPr lang="lt-LT" sz="1600" dirty="0"/>
              <a:t>Atvirų jaunimo erdvių sukūrimas </a:t>
            </a:r>
            <a:r>
              <a:rPr lang="lt-LT" sz="1600" b="1" dirty="0"/>
              <a:t>Ukmergės </a:t>
            </a:r>
            <a:r>
              <a:rPr lang="lt-LT" sz="1600" b="1" dirty="0" smtClean="0"/>
              <a:t>mieste</a:t>
            </a:r>
            <a:r>
              <a:rPr lang="lt-LT" sz="1600" dirty="0" smtClean="0"/>
              <a:t>;</a:t>
            </a:r>
          </a:p>
          <a:p>
            <a:r>
              <a:rPr lang="lt-LT" sz="1600" dirty="0"/>
              <a:t>Kompleksinis daugiabučių gyvenamųjų namų </a:t>
            </a:r>
            <a:r>
              <a:rPr lang="lt-LT" sz="1600" dirty="0" smtClean="0"/>
              <a:t>kvartalų </a:t>
            </a:r>
            <a:r>
              <a:rPr lang="lt-LT" sz="1600" dirty="0"/>
              <a:t>sutvarkymas </a:t>
            </a:r>
            <a:r>
              <a:rPr lang="lt-LT" sz="1600" dirty="0" smtClean="0"/>
              <a:t>(3 kvartalai </a:t>
            </a:r>
            <a:r>
              <a:rPr lang="lt-LT" sz="1600" b="1" dirty="0" smtClean="0"/>
              <a:t>Švenčionėlių, Pabradės ir Švenčionių</a:t>
            </a:r>
            <a:r>
              <a:rPr lang="lt-LT" sz="1600" dirty="0" smtClean="0"/>
              <a:t> miestuose), </a:t>
            </a:r>
            <a:r>
              <a:rPr lang="lt-LT" sz="1600" dirty="0"/>
              <a:t>Pėsčiųjų tilto per Žeimenos upę  rekonstravimas </a:t>
            </a:r>
            <a:r>
              <a:rPr lang="lt-LT" sz="1600" b="1" dirty="0"/>
              <a:t>Pabradės </a:t>
            </a:r>
            <a:r>
              <a:rPr lang="lt-LT" sz="1600" dirty="0" smtClean="0"/>
              <a:t>mieste, Švenčionių parko sutvarkymas.</a:t>
            </a:r>
          </a:p>
          <a:p>
            <a:r>
              <a:rPr lang="lt-LT" sz="1600" b="1" dirty="0"/>
              <a:t>Nemenčinė</a:t>
            </a:r>
            <a:r>
              <a:rPr lang="lt-LT" sz="1600" dirty="0"/>
              <a:t>s miesto viešųjų erdvių kompleksiškas sutvarkymas ir aktyvaus poilsio ir </a:t>
            </a:r>
            <a:r>
              <a:rPr lang="lt-LT" sz="1600" dirty="0" err="1"/>
              <a:t>sveikatinimo</a:t>
            </a:r>
            <a:r>
              <a:rPr lang="lt-LT" sz="1600" dirty="0"/>
              <a:t> zonos sukūrimas (įrengiant pėsčiųjų, dviračiu ir slidžių takus, biatlono šaudyklą ir pastatant sporto mokyklos pastatą</a:t>
            </a:r>
            <a:r>
              <a:rPr lang="lt-LT" sz="1600" dirty="0" smtClean="0"/>
              <a:t>); Juodšilių ir Maišiagalos kompleksinis sutvarkymas;</a:t>
            </a:r>
          </a:p>
          <a:p>
            <a:r>
              <a:rPr lang="lt-LT" sz="1600" b="1" dirty="0"/>
              <a:t>Ukmergės</a:t>
            </a:r>
            <a:r>
              <a:rPr lang="lt-LT" sz="1600" dirty="0"/>
              <a:t> dailės mokyklos pastato pritaikymas kuriamam Tolerancijos </a:t>
            </a:r>
            <a:r>
              <a:rPr lang="lt-LT" sz="1600" dirty="0" smtClean="0"/>
              <a:t>centrui;</a:t>
            </a:r>
          </a:p>
          <a:p>
            <a:r>
              <a:rPr lang="lt-LT" sz="1600" i="1" dirty="0"/>
              <a:t>darželių, pagrindinių mokyklų ir </a:t>
            </a:r>
            <a:r>
              <a:rPr lang="lt-LT" sz="1600" i="1" dirty="0" smtClean="0"/>
              <a:t>gimnazijų, meno ir sporto mokyklų modernizavimas (visos savivaldybės).</a:t>
            </a:r>
            <a:endParaRPr lang="lt-LT" sz="1600" dirty="0" smtClean="0"/>
          </a:p>
          <a:p>
            <a:r>
              <a:rPr lang="lt-LT" sz="1600" dirty="0" smtClean="0"/>
              <a:t>Kultūros įstaigų modernizavimas (?)</a:t>
            </a:r>
          </a:p>
          <a:p>
            <a:r>
              <a:rPr lang="lt-LT" sz="1600" dirty="0" smtClean="0"/>
              <a:t>Ir kt.</a:t>
            </a:r>
          </a:p>
          <a:p>
            <a:endParaRPr lang="lt-LT" sz="1600" dirty="0"/>
          </a:p>
          <a:p>
            <a:pPr marL="0" indent="0">
              <a:buNone/>
            </a:pPr>
            <a:endParaRPr lang="lt-LT" sz="1600" dirty="0"/>
          </a:p>
          <a:p>
            <a:pPr marL="0" indent="0" algn="just">
              <a:spcBef>
                <a:spcPts val="1200"/>
              </a:spcBef>
              <a:buNone/>
            </a:pPr>
            <a:endParaRPr lang="lt-LT" sz="1600" dirty="0"/>
          </a:p>
          <a:p>
            <a:pPr marL="0" indent="0">
              <a:buNone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0234519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/>
        </p:nvSpPr>
        <p:spPr>
          <a:xfrm>
            <a:off x="611560" y="1340768"/>
            <a:ext cx="7704856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Investicijos. 2 Tikslas</a:t>
            </a:r>
            <a:endParaRPr lang="lt-LT" sz="24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7192349"/>
              </p:ext>
            </p:extLst>
          </p:nvPr>
        </p:nvGraphicFramePr>
        <p:xfrm>
          <a:off x="683568" y="2204864"/>
          <a:ext cx="8208911" cy="35737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72201"/>
                <a:gridCol w="476960"/>
                <a:gridCol w="2959750"/>
              </a:tblGrid>
              <a:tr h="666750">
                <a:tc gridSpan="3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20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2. Tikslas. </a:t>
                      </a:r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Prisitaikyti prie demografinių pokyčių </a:t>
                      </a:r>
                      <a:r>
                        <a:rPr lang="lt-LT" sz="2000" dirty="0" smtClean="0">
                          <a:solidFill>
                            <a:schemeClr val="tx1"/>
                          </a:solidFill>
                        </a:rPr>
                        <a:t>regione, padidinant tikslinių teritorijų gyvenamosios aplinkos patrauklumą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09625">
                <a:tc>
                  <a:txBody>
                    <a:bodyPr/>
                    <a:lstStyle/>
                    <a:p>
                      <a:pPr algn="l" rtl="0" fontAlgn="ctr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lt-LT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lt-LT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Bendra projekto  vertė (</a:t>
                      </a:r>
                      <a:r>
                        <a:rPr lang="lt-LT" sz="16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mln.</a:t>
                      </a:r>
                      <a:r>
                        <a:rPr lang="en-US" sz="16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Eur</a:t>
                      </a:r>
                      <a:r>
                        <a:rPr lang="lt-LT" sz="16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.)</a:t>
                      </a:r>
                      <a:endParaRPr lang="lt-LT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Pagal regionines priemones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38,6 (ES</a:t>
                      </a:r>
                      <a:r>
                        <a:rPr lang="lt-LT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– 32,8)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Pagal</a:t>
                      </a:r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valstybines</a:t>
                      </a:r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priemones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22,1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6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Iš kitų šaltinių (</a:t>
                      </a:r>
                      <a:r>
                        <a:rPr lang="lt-L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Iš kitų</a:t>
                      </a:r>
                      <a:r>
                        <a:rPr lang="lt-LT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šaltinių (privačios lėšos, finansinės priemonės)</a:t>
                      </a:r>
                      <a:endParaRPr lang="en-US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Viso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62,7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568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/>
        </p:nvSpPr>
        <p:spPr>
          <a:xfrm>
            <a:off x="827584" y="1556792"/>
            <a:ext cx="6551748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Visos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investicijos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pagal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Vilniaus</a:t>
            </a:r>
            <a:r>
              <a:rPr lang="lt-LT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regiono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ITV program</a:t>
            </a:r>
            <a:r>
              <a:rPr lang="lt-LT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ą</a:t>
            </a:r>
            <a:endParaRPr lang="lt-LT" sz="24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8280672"/>
              </p:ext>
            </p:extLst>
          </p:nvPr>
        </p:nvGraphicFramePr>
        <p:xfrm>
          <a:off x="683568" y="2636912"/>
          <a:ext cx="7920880" cy="37433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65407"/>
                <a:gridCol w="2455473"/>
              </a:tblGrid>
              <a:tr h="866775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lt-LT" sz="1600" u="none" strike="noStrike" dirty="0">
                          <a:effectLst/>
                        </a:rPr>
                        <a:t>Bendra projekto  vertė (</a:t>
                      </a:r>
                      <a:r>
                        <a:rPr lang="lt-LT" sz="1600" u="none" strike="noStrike" dirty="0" smtClean="0">
                          <a:effectLst/>
                        </a:rPr>
                        <a:t>mln.</a:t>
                      </a:r>
                      <a:r>
                        <a:rPr lang="en-US" sz="1600" u="none" strike="noStrike" dirty="0" err="1" smtClean="0">
                          <a:effectLst/>
                        </a:rPr>
                        <a:t>Eur</a:t>
                      </a:r>
                      <a:r>
                        <a:rPr lang="lt-LT" sz="1600" u="none" strike="noStrike" dirty="0" smtClean="0">
                          <a:effectLst/>
                        </a:rPr>
                        <a:t>.)</a:t>
                      </a:r>
                      <a:endParaRPr lang="lt-L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866775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VISO pagal regionines priemones</a:t>
                      </a:r>
                      <a:endParaRPr lang="en-US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 (ES – 72,2)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866775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VISO pagal valstybines priemones</a:t>
                      </a:r>
                      <a:endParaRPr lang="en-US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866775"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600" u="none" strike="noStrike" dirty="0">
                          <a:effectLst/>
                        </a:rPr>
                        <a:t>VISO </a:t>
                      </a:r>
                      <a:r>
                        <a:rPr lang="lt-LT" sz="1600" u="none" strike="noStrike" dirty="0" smtClean="0">
                          <a:effectLst/>
                        </a:rPr>
                        <a:t>iš kitų šaltinių</a:t>
                      </a:r>
                      <a:endParaRPr lang="lt-LT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6225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 dirty="0">
                          <a:effectLst/>
                        </a:rPr>
                        <a:t>IŠ VISO </a:t>
                      </a:r>
                      <a:r>
                        <a:rPr lang="en-US" sz="1600" u="none" strike="noStrike" dirty="0" err="1">
                          <a:effectLst/>
                        </a:rPr>
                        <a:t>pagal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programą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478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1037959"/>
              </p:ext>
            </p:extLst>
          </p:nvPr>
        </p:nvGraphicFramePr>
        <p:xfrm>
          <a:off x="539552" y="332656"/>
          <a:ext cx="8123634" cy="6154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704317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Siūlomi sprendimai: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lt-LT" sz="1400" dirty="0"/>
              <a:t>Vadovaujantis vidaus reikalų ministro 2014 m. liepos 11 d. įsakymu Nr. 1V-480 „Dėl integruotų teritorijų vystymo programų rengimo ir įgyvendinimo gairių patvirtinimo“ patvirtintų Integruotų teritorijų vystymo programų rengimo ir įgyvendinimo gairių 23 punktu, prieš tvirtinant integruotą teritorijos(-ų) vystymo programą regiono plėtros taryba turi pateikti išvadą, ar programos projekte siūlomi regionų projektų planavimo būdu atrinkti veiksmai </a:t>
            </a:r>
            <a:r>
              <a:rPr lang="lt-LT" sz="1400" dirty="0" smtClean="0"/>
              <a:t>atitinka </a:t>
            </a:r>
            <a:r>
              <a:rPr lang="lt-LT" sz="1400" dirty="0"/>
              <a:t>regiono plėtros prioritetus, tikslus ir uždavinius.</a:t>
            </a:r>
          </a:p>
          <a:p>
            <a:pPr algn="just"/>
            <a:r>
              <a:rPr lang="lt-LT" sz="1400" dirty="0"/>
              <a:t>Vadovaudamasi Lietuvos Respublikos regioninės plėtros įstatymo 15 straipsnio 7 dalies 5 punktu, regiono plėtros taryba gali pateikti siūlymus Vidaus reikalų ministerijai ir regiono savivaldybių taryboms dėl šių institucijų pagal kompetenciją išskirtų tikslinių teritorijų vystymo programų priemonių nustatymo ir šių programų vykdymo</a:t>
            </a:r>
            <a:r>
              <a:rPr lang="lt-LT" sz="1400" dirty="0" smtClean="0"/>
              <a:t>.</a:t>
            </a:r>
          </a:p>
          <a:p>
            <a:pPr marL="0" indent="0" algn="just">
              <a:buNone/>
            </a:pPr>
            <a:r>
              <a:rPr lang="lt-LT" sz="2400" b="1" dirty="0" smtClean="0"/>
              <a:t>Prašome:</a:t>
            </a:r>
          </a:p>
          <a:p>
            <a:pPr marL="0" indent="0" algn="just">
              <a:buNone/>
            </a:pPr>
            <a:r>
              <a:rPr lang="lt-LT" sz="2400" dirty="0" smtClean="0"/>
              <a:t>1. Pateikti </a:t>
            </a:r>
            <a:r>
              <a:rPr lang="lt-LT" sz="2400" dirty="0"/>
              <a:t>išvadą, ar programos projekte siūlomi regionų projektų planavimo būdu atrinkti veiksmai atitinka regiono plėtros prioritetus, tikslus ir </a:t>
            </a:r>
            <a:r>
              <a:rPr lang="lt-LT" sz="2400" dirty="0" smtClean="0"/>
              <a:t>uždavinius.</a:t>
            </a:r>
          </a:p>
          <a:p>
            <a:pPr marL="0" indent="0" algn="just">
              <a:buNone/>
            </a:pPr>
            <a:r>
              <a:rPr lang="lt-LT" sz="2400" dirty="0" smtClean="0"/>
              <a:t>2. Suderinti programos projektą.</a:t>
            </a:r>
            <a:endParaRPr lang="lt-LT" sz="2400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397638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Rengimo kontekstas: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lt-LT" sz="1800" dirty="0" smtClean="0"/>
              <a:t>Vadovaujantis Partnerystės </a:t>
            </a:r>
            <a:r>
              <a:rPr lang="lt-LT" sz="1800" dirty="0"/>
              <a:t>sutarties 3 </a:t>
            </a:r>
            <a:r>
              <a:rPr lang="lt-LT" sz="1800" dirty="0" smtClean="0"/>
              <a:t>dalimi </a:t>
            </a:r>
            <a:r>
              <a:rPr lang="lt-LT" sz="1800" dirty="0"/>
              <a:t>„Integruotas teritorinės plėtros požiūris</a:t>
            </a:r>
            <a:r>
              <a:rPr lang="lt-LT" sz="1800" dirty="0" smtClean="0"/>
              <a:t>”, ES lėšos lėšų</a:t>
            </a:r>
            <a:r>
              <a:rPr lang="lt-LT" sz="1800" dirty="0"/>
              <a:t>, </a:t>
            </a:r>
            <a:r>
              <a:rPr lang="lt-LT" sz="1800" dirty="0" smtClean="0"/>
              <a:t>kurios </a:t>
            </a:r>
            <a:r>
              <a:rPr lang="lt-LT" sz="1800" dirty="0"/>
              <a:t>naudojamos tvarios miestų plėtros </a:t>
            </a:r>
            <a:r>
              <a:rPr lang="lt-LT" sz="1800" dirty="0" smtClean="0"/>
              <a:t>arba </a:t>
            </a:r>
            <a:r>
              <a:rPr lang="lt-LT" sz="1800" dirty="0"/>
              <a:t>užimtumo didinimo mažuose ir vidutiniuose miestuose uždaviniams </a:t>
            </a:r>
            <a:r>
              <a:rPr lang="lt-LT" sz="1800" dirty="0" smtClean="0"/>
              <a:t>spręsti, įgyvendinamos kaip integruotos teritorinės investicijos (ITI);</a:t>
            </a:r>
          </a:p>
          <a:p>
            <a:pPr algn="just"/>
            <a:r>
              <a:rPr lang="lt-LT" sz="1800" dirty="0" smtClean="0"/>
              <a:t>Rengiama 10 </a:t>
            </a:r>
            <a:r>
              <a:rPr lang="lt-LT" sz="1800" dirty="0"/>
              <a:t>regioninio lygmens programų, skirtų tikslinėms teritorijoms, išskirtoms mažų ir vidutinių miestų </a:t>
            </a:r>
            <a:r>
              <a:rPr lang="lt-LT" sz="1800" dirty="0" smtClean="0"/>
              <a:t>grupėje;</a:t>
            </a:r>
          </a:p>
          <a:p>
            <a:pPr algn="just"/>
            <a:r>
              <a:rPr lang="lt-LT" sz="1800" dirty="0" smtClean="0"/>
              <a:t>Vadovaujantis Lietuvos </a:t>
            </a:r>
            <a:r>
              <a:rPr lang="lt-LT" sz="1800" dirty="0"/>
              <a:t>Respublikos Vyriausybės pasitarimo </a:t>
            </a:r>
            <a:r>
              <a:rPr lang="lt-LT" sz="1800" dirty="0" smtClean="0"/>
              <a:t>protokolu </a:t>
            </a:r>
            <a:r>
              <a:rPr lang="lt-LT" sz="1800" dirty="0"/>
              <a:t>(2015 m. sausio 14 d. Nr. 2</a:t>
            </a:r>
            <a:r>
              <a:rPr lang="lt-LT" sz="1800" dirty="0" smtClean="0"/>
              <a:t>), priemonės </a:t>
            </a:r>
            <a:r>
              <a:rPr lang="lt-LT" sz="1800" dirty="0"/>
              <a:t>tautinių mažumų, gausiai gyvenančių Vilniaus regiono vietovėse, socialiniams ir ekonominiams skirtumams mažinti įtraukiamos į Vilniaus regiono </a:t>
            </a:r>
            <a:r>
              <a:rPr lang="lt-LT" sz="1800" dirty="0" smtClean="0"/>
              <a:t>integruotą teritorijų </a:t>
            </a:r>
            <a:r>
              <a:rPr lang="lt-LT" sz="1800" dirty="0"/>
              <a:t>vystymo programą</a:t>
            </a:r>
            <a:r>
              <a:rPr lang="lt-LT" sz="1800" dirty="0" smtClean="0"/>
              <a:t>.</a:t>
            </a:r>
          </a:p>
          <a:p>
            <a:pPr algn="just"/>
            <a:r>
              <a:rPr lang="lt-LT" sz="1800" dirty="0" smtClean="0"/>
              <a:t>Programos rengimą koordinavo Vilniaus </a:t>
            </a:r>
            <a:r>
              <a:rPr lang="lt-LT" sz="1800" dirty="0"/>
              <a:t>regiono plėtros tarybos 2014 m. kovo 7 d. sprendimu Nr. 51/1S-7 „Dėl darbo grupės, skirtos 2014-2020 Nacionalinės pažangos programos horizontaliojo prioriteto „Regioninė plėtra“ </a:t>
            </a:r>
            <a:r>
              <a:rPr lang="lt-LT" sz="1800" dirty="0" err="1"/>
              <a:t>tarpinstitucinio</a:t>
            </a:r>
            <a:r>
              <a:rPr lang="lt-LT" sz="1800" dirty="0"/>
              <a:t> veiklos plano įgyvendinimo pasirengimui, sudėties </a:t>
            </a:r>
            <a:r>
              <a:rPr lang="lt-LT" sz="1800" dirty="0" smtClean="0"/>
              <a:t>patvirtinimo“ sudaryta darbo </a:t>
            </a:r>
            <a:r>
              <a:rPr lang="lt-LT" sz="1800" dirty="0"/>
              <a:t>grupė.</a:t>
            </a:r>
          </a:p>
          <a:p>
            <a:pPr algn="just"/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440583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Vilniaus regiono ITVP tikslinės ir susietos teritorijos</a:t>
            </a:r>
            <a:endParaRPr lang="lt-LT" dirty="0"/>
          </a:p>
        </p:txBody>
      </p:sp>
      <p:sp>
        <p:nvSpPr>
          <p:cNvPr id="4" name="Turinio vietos rezervavimo ženklas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b="1" dirty="0" smtClean="0"/>
              <a:t>Tikslinės teritorijos: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lt-LT" dirty="0" smtClean="0"/>
              <a:t>Ukmergė;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lt-LT" dirty="0" smtClean="0"/>
              <a:t>Elektrėnai;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lt-LT" dirty="0" smtClean="0"/>
              <a:t>Širvintos;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lt-LT" dirty="0" smtClean="0"/>
              <a:t>Lentvaris;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lt-LT" dirty="0" smtClean="0"/>
              <a:t>Švenčionys (pereinamojo laikotarpio);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lt-LT" dirty="0" smtClean="0"/>
              <a:t>Šalčininkai (</a:t>
            </a:r>
            <a:r>
              <a:rPr lang="lt-LT" dirty="0"/>
              <a:t>pereinamojo laikotarpio</a:t>
            </a:r>
            <a:r>
              <a:rPr lang="lt-LT" dirty="0" smtClean="0"/>
              <a:t>).</a:t>
            </a:r>
            <a:endParaRPr lang="lt-LT" dirty="0"/>
          </a:p>
          <a:p>
            <a:endParaRPr lang="lt-LT" dirty="0" smtClean="0"/>
          </a:p>
          <a:p>
            <a:pPr marL="0" indent="0">
              <a:buNone/>
            </a:pPr>
            <a:r>
              <a:rPr lang="lt-LT" b="1" dirty="0" smtClean="0"/>
              <a:t>Susietos teritorijos: </a:t>
            </a:r>
            <a:r>
              <a:rPr lang="lt-LT" dirty="0" smtClean="0"/>
              <a:t>Švenčionėliai</a:t>
            </a:r>
            <a:r>
              <a:rPr lang="lt-LT" dirty="0"/>
              <a:t>, Eišiškės, Pabradė, Juodšiliai, Vievis, Maišiagala, Baltoji Vokė, Rūdiškės, </a:t>
            </a:r>
            <a:r>
              <a:rPr lang="lt-LT" dirty="0" smtClean="0"/>
              <a:t>Nemenčinė.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885480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355129"/>
            <a:ext cx="7704856" cy="864096"/>
          </a:xfrm>
        </p:spPr>
        <p:txBody>
          <a:bodyPr>
            <a:normAutofit/>
          </a:bodyPr>
          <a:lstStyle/>
          <a:p>
            <a:pPr algn="l"/>
            <a:r>
              <a:rPr lang="lt-LT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Vilniaus regiono ITV programos tikslai</a:t>
            </a:r>
            <a:endParaRPr lang="lt-LT" sz="24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lt-LT" sz="2400" b="1" dirty="0"/>
              <a:t>Padidinti užimtųjų skaičių </a:t>
            </a:r>
            <a:r>
              <a:rPr lang="lt-LT" sz="2400" dirty="0"/>
              <a:t>Vilniaus apskrities tikslinėse teritorijose, kuriant naujas vietines darbo </a:t>
            </a:r>
            <a:r>
              <a:rPr lang="lt-LT" sz="2400" dirty="0" smtClean="0"/>
              <a:t>vietas;</a:t>
            </a:r>
          </a:p>
          <a:p>
            <a:pPr marL="457200" indent="-457200">
              <a:buAutoNum type="arabicPeriod"/>
            </a:pPr>
            <a:r>
              <a:rPr lang="lt-LT" sz="2400" b="1" dirty="0"/>
              <a:t>Prisitaikyti prie demografinių pokyčių </a:t>
            </a:r>
            <a:r>
              <a:rPr lang="lt-LT" sz="2400" dirty="0"/>
              <a:t>regione, padidinant tikslinių teritorijų gyvenamosios aplinkos patrauklumą</a:t>
            </a:r>
            <a:endParaRPr lang="lt-LT" sz="2400" dirty="0" smtClean="0"/>
          </a:p>
          <a:p>
            <a:pPr marL="457200" indent="-457200">
              <a:buAutoNum type="arabicPeriod"/>
            </a:pPr>
            <a:endParaRPr lang="lt-LT" sz="2400" dirty="0" smtClean="0"/>
          </a:p>
        </p:txBody>
      </p:sp>
    </p:spTree>
    <p:extLst>
      <p:ext uri="{BB962C8B-B14F-4D97-AF65-F5344CB8AC3E}">
        <p14:creationId xmlns:p14="http://schemas.microsoft.com/office/powerpoint/2010/main" val="202417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477652"/>
            <a:ext cx="7704856" cy="864096"/>
          </a:xfrm>
        </p:spPr>
        <p:txBody>
          <a:bodyPr>
            <a:normAutofit/>
          </a:bodyPr>
          <a:lstStyle/>
          <a:p>
            <a:pPr algn="l"/>
            <a:r>
              <a:rPr lang="lt-LT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Vilniaus regiono ITV programos efekto rodikliai</a:t>
            </a:r>
            <a:endParaRPr lang="lt-LT" sz="24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lt-LT" sz="2000" dirty="0" smtClean="0"/>
              <a:t>2023 m. turi būti pasiekta:</a:t>
            </a:r>
          </a:p>
          <a:p>
            <a:pPr marL="0" indent="0">
              <a:buNone/>
            </a:pPr>
            <a:endParaRPr lang="lt-LT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lt-LT" dirty="0"/>
              <a:t>Užimtųjų ir darbingo amžiaus gyventojų santykis </a:t>
            </a:r>
            <a:r>
              <a:rPr lang="lt-LT" dirty="0" smtClean="0"/>
              <a:t>programos teritorijoje 2023 </a:t>
            </a:r>
            <a:r>
              <a:rPr lang="lt-LT" dirty="0"/>
              <a:t>m. sieks 70,9 </a:t>
            </a:r>
            <a:r>
              <a:rPr lang="lt-LT" dirty="0" smtClean="0"/>
              <a:t>procento (nuo 65,9);</a:t>
            </a:r>
          </a:p>
          <a:p>
            <a:pPr marL="457200" indent="-457200">
              <a:buFont typeface="+mj-lt"/>
              <a:buAutoNum type="arabicPeriod"/>
            </a:pPr>
            <a:r>
              <a:rPr lang="lt-LT" dirty="0" smtClean="0"/>
              <a:t>Gyventojų skaičius tikslinėse ir susietose </a:t>
            </a:r>
            <a:r>
              <a:rPr lang="lt-LT" dirty="0"/>
              <a:t>teritorijose</a:t>
            </a:r>
            <a:r>
              <a:rPr lang="lt-LT" i="1" dirty="0"/>
              <a:t> </a:t>
            </a:r>
            <a:r>
              <a:rPr lang="lt-LT" dirty="0"/>
              <a:t> </a:t>
            </a:r>
            <a:r>
              <a:rPr lang="lt-LT" dirty="0" smtClean="0"/>
              <a:t>išliks stabilus (nesumažės);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 smtClean="0"/>
          </a:p>
          <a:p>
            <a:pPr marL="0" indent="0">
              <a:buNone/>
            </a:pPr>
            <a:endParaRPr lang="lt-LT" sz="2400" dirty="0"/>
          </a:p>
        </p:txBody>
      </p:sp>
    </p:spTree>
    <p:extLst>
      <p:ext uri="{BB962C8B-B14F-4D97-AF65-F5344CB8AC3E}">
        <p14:creationId xmlns:p14="http://schemas.microsoft.com/office/powerpoint/2010/main" val="297068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7704856" cy="864096"/>
          </a:xfrm>
        </p:spPr>
        <p:txBody>
          <a:bodyPr>
            <a:normAutofit/>
          </a:bodyPr>
          <a:lstStyle/>
          <a:p>
            <a:pPr algn="l"/>
            <a:r>
              <a:rPr lang="lt-LT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lt-LT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tikslo „</a:t>
            </a:r>
            <a:r>
              <a:rPr lang="lt-LT" sz="2400" dirty="0"/>
              <a:t> Padidinti užimtųjų </a:t>
            </a:r>
            <a:r>
              <a:rPr lang="lt-LT" sz="2400" dirty="0" smtClean="0"/>
              <a:t>skaičių“ </a:t>
            </a:r>
            <a:r>
              <a:rPr lang="lt-LT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uždaviniai</a:t>
            </a:r>
            <a:endParaRPr lang="lt-LT" sz="24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4133056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lt-LT" sz="2400" dirty="0" smtClean="0"/>
              <a:t>Pritraukti </a:t>
            </a:r>
            <a:r>
              <a:rPr lang="lt-LT" sz="2400" dirty="0"/>
              <a:t>investicijas į Elektrėnų, Ukmergės, </a:t>
            </a:r>
            <a:r>
              <a:rPr lang="lt-LT" sz="2400" dirty="0" smtClean="0"/>
              <a:t>Švenčionių </a:t>
            </a:r>
            <a:r>
              <a:rPr lang="lt-LT" sz="2400" dirty="0"/>
              <a:t>ir Šalčininkų miestus bei susietas </a:t>
            </a:r>
            <a:r>
              <a:rPr lang="lt-LT" sz="2400" dirty="0" smtClean="0"/>
              <a:t>teritorijas;</a:t>
            </a:r>
          </a:p>
          <a:p>
            <a:pPr marL="457200" indent="-457200">
              <a:buFont typeface="+mj-lt"/>
              <a:buAutoNum type="arabicPeriod"/>
            </a:pPr>
            <a:r>
              <a:rPr lang="lt-LT" sz="2400" dirty="0"/>
              <a:t>P</a:t>
            </a:r>
            <a:r>
              <a:rPr lang="lt-LT" sz="2400" dirty="0" smtClean="0"/>
              <a:t>agerinti </a:t>
            </a:r>
            <a:r>
              <a:rPr lang="lt-LT" sz="2400" dirty="0"/>
              <a:t>sąlygas smulkiam verslui Ukmergės, Šalčininkų, Švenčionių, Širvintų ir Elektrėnų </a:t>
            </a:r>
            <a:r>
              <a:rPr lang="lt-LT" sz="2400" dirty="0" smtClean="0"/>
              <a:t>miestuose;</a:t>
            </a:r>
          </a:p>
          <a:p>
            <a:pPr marL="457200" indent="-457200">
              <a:buFont typeface="+mj-lt"/>
              <a:buAutoNum type="arabicPeriod"/>
            </a:pPr>
            <a:r>
              <a:rPr lang="lt-LT" sz="2400" dirty="0"/>
              <a:t>P</a:t>
            </a:r>
            <a:r>
              <a:rPr lang="lt-LT" sz="2400" dirty="0" smtClean="0"/>
              <a:t>agerinti </a:t>
            </a:r>
            <a:r>
              <a:rPr lang="lt-LT" sz="2400" dirty="0"/>
              <a:t>mobilumo galimybes Ukmergės, Elektrėnų, Šalčininkų, Švenčionių miestuose bei susietose </a:t>
            </a:r>
            <a:r>
              <a:rPr lang="lt-LT" sz="2400" dirty="0" smtClean="0"/>
              <a:t>teritorijose;</a:t>
            </a:r>
          </a:p>
          <a:p>
            <a:pPr marL="457200" indent="-457200">
              <a:buFont typeface="+mj-lt"/>
              <a:buAutoNum type="arabicPeriod"/>
            </a:pPr>
            <a:r>
              <a:rPr lang="lt-LT" sz="2400" dirty="0" smtClean="0"/>
              <a:t>Sumažinti </a:t>
            </a:r>
            <a:r>
              <a:rPr lang="lt-LT" sz="2400" dirty="0"/>
              <a:t>neaktyvių gyventojų dalį Vilniaus regiono tikslinėse teritorijose ir Vilniaus rajono savivaldybėje</a:t>
            </a:r>
            <a:endParaRPr lang="lt-LT" sz="2400" dirty="0" smtClean="0"/>
          </a:p>
          <a:p>
            <a:pPr marL="457200" indent="-457200">
              <a:buFont typeface="+mj-lt"/>
              <a:buAutoNum type="arabicPeriod"/>
            </a:pPr>
            <a:endParaRPr lang="lt-LT" sz="2400" dirty="0" smtClean="0"/>
          </a:p>
        </p:txBody>
      </p:sp>
    </p:spTree>
    <p:extLst>
      <p:ext uri="{BB962C8B-B14F-4D97-AF65-F5344CB8AC3E}">
        <p14:creationId xmlns:p14="http://schemas.microsoft.com/office/powerpoint/2010/main" val="7755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251520" y="1313070"/>
            <a:ext cx="8229600" cy="642942"/>
          </a:xfrm>
        </p:spPr>
        <p:txBody>
          <a:bodyPr/>
          <a:lstStyle/>
          <a:p>
            <a:r>
              <a:rPr lang="lt-LT" dirty="0" smtClean="0"/>
              <a:t>1 </a:t>
            </a:r>
            <a:r>
              <a:rPr lang="lt-LT" dirty="0"/>
              <a:t>tikslo </a:t>
            </a:r>
            <a:r>
              <a:rPr lang="lt-LT" dirty="0" smtClean="0"/>
              <a:t>pagrindinės priemonės (I):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95536" y="1909969"/>
            <a:ext cx="8229600" cy="3911609"/>
          </a:xfrm>
        </p:spPr>
        <p:txBody>
          <a:bodyPr/>
          <a:lstStyle/>
          <a:p>
            <a:pPr algn="just">
              <a:spcBef>
                <a:spcPts val="1200"/>
              </a:spcBef>
            </a:pPr>
            <a:r>
              <a:rPr lang="lt-LT" sz="1600" b="1" dirty="0" smtClean="0"/>
              <a:t>Elektrėnų ir Vievio </a:t>
            </a:r>
            <a:r>
              <a:rPr lang="lt-LT" sz="1600" dirty="0" smtClean="0"/>
              <a:t>miestų </a:t>
            </a:r>
            <a:r>
              <a:rPr lang="lt-LT" sz="1600" dirty="0"/>
              <a:t>viešųjų erdvių pritaikymas verslo ir gyventojų  </a:t>
            </a:r>
            <a:r>
              <a:rPr lang="lt-LT" sz="1600" dirty="0" smtClean="0"/>
              <a:t>poreikiams (</a:t>
            </a:r>
            <a:r>
              <a:rPr lang="lt-LT" sz="1600" dirty="0"/>
              <a:t>žaliosios infrastruktūros įrengimas šalia Atgimimo aikštės, buvusio „Vaikų pasaulio“ konversija į viešąją erdvę skirtą laisvalaikiui ir aktyviam poilsiui, Elektrėnų marių pakrančių, paplūdimio sutvarkymas ir bendruomeninės infrastruktūros įrengimas daugiabučių namų </a:t>
            </a:r>
            <a:r>
              <a:rPr lang="lt-LT" sz="1600" dirty="0" smtClean="0"/>
              <a:t>kiemuose, Vievio centrinės dalies sutvarkymas ir nenaudojamų pastatų konversija).</a:t>
            </a:r>
          </a:p>
          <a:p>
            <a:pPr algn="just">
              <a:spcBef>
                <a:spcPts val="1200"/>
              </a:spcBef>
            </a:pPr>
            <a:r>
              <a:rPr lang="lt-LT" sz="1600" b="1" dirty="0" smtClean="0"/>
              <a:t>Ukmergės</a:t>
            </a:r>
            <a:r>
              <a:rPr lang="lt-LT" sz="1600" dirty="0" smtClean="0"/>
              <a:t> buvusio karinio miestelio konversija (</a:t>
            </a:r>
            <a:r>
              <a:rPr lang="lt-LT" sz="1600" dirty="0"/>
              <a:t>Viešųjų erdvių ir inžinerinės infrastruktūros renovavimas ir </a:t>
            </a:r>
            <a:r>
              <a:rPr lang="lt-LT" sz="1600" dirty="0" smtClean="0"/>
              <a:t>modernizavimas).</a:t>
            </a:r>
          </a:p>
          <a:p>
            <a:pPr algn="just">
              <a:spcBef>
                <a:spcPts val="1200"/>
              </a:spcBef>
            </a:pPr>
            <a:r>
              <a:rPr lang="lt-LT" sz="1600" b="1" dirty="0" smtClean="0"/>
              <a:t>Vilniaus, </a:t>
            </a:r>
            <a:r>
              <a:rPr lang="lt-LT" sz="1600" b="1" dirty="0"/>
              <a:t>Šalčininkų, </a:t>
            </a:r>
            <a:r>
              <a:rPr lang="lt-LT" sz="1600" b="1" dirty="0" smtClean="0"/>
              <a:t>Trakų rajonų </a:t>
            </a:r>
            <a:r>
              <a:rPr lang="lt-LT" sz="1600" b="1" dirty="0"/>
              <a:t>ir Elektrėnų </a:t>
            </a:r>
            <a:r>
              <a:rPr lang="lt-LT" sz="1600" dirty="0"/>
              <a:t>savivaldybes jungiančios vandens turizmo trasos Neries upe </a:t>
            </a:r>
            <a:r>
              <a:rPr lang="lt-LT" sz="1600" dirty="0" smtClean="0"/>
              <a:t>ženklinimas;</a:t>
            </a:r>
          </a:p>
          <a:p>
            <a:pPr algn="just">
              <a:spcBef>
                <a:spcPts val="1200"/>
              </a:spcBef>
            </a:pPr>
            <a:r>
              <a:rPr lang="lt-LT" sz="1600" dirty="0"/>
              <a:t>Teritorijos paruošimas ir transporto infrastruktūros sutvarkymas plyno lauko </a:t>
            </a:r>
            <a:r>
              <a:rPr lang="lt-LT" sz="1600" dirty="0" smtClean="0"/>
              <a:t>investicijoms </a:t>
            </a:r>
            <a:r>
              <a:rPr lang="lt-LT" sz="1600" b="1" dirty="0"/>
              <a:t>Švenčionėlių </a:t>
            </a:r>
            <a:r>
              <a:rPr lang="lt-LT" sz="1600" b="1" dirty="0" smtClean="0"/>
              <a:t>mieste;</a:t>
            </a:r>
          </a:p>
          <a:p>
            <a:pPr algn="just">
              <a:spcBef>
                <a:spcPts val="1200"/>
              </a:spcBef>
            </a:pPr>
            <a:r>
              <a:rPr lang="lt-LT" sz="1600" b="1" i="1" dirty="0" smtClean="0"/>
              <a:t>Elektrėnų</a:t>
            </a:r>
            <a:r>
              <a:rPr lang="lt-LT" sz="1600" i="1" dirty="0" smtClean="0"/>
              <a:t> </a:t>
            </a:r>
            <a:r>
              <a:rPr lang="lt-LT" sz="1600" i="1" dirty="0"/>
              <a:t>baseino </a:t>
            </a:r>
            <a:r>
              <a:rPr lang="lt-LT" sz="1600" i="1" dirty="0" smtClean="0"/>
              <a:t>rekonstrukcija (viešoji ir privataus sektorių partnerystės būdu).</a:t>
            </a:r>
            <a:r>
              <a:rPr lang="lt-LT" sz="1600" i="1" dirty="0"/>
              <a:t> </a:t>
            </a:r>
            <a:endParaRPr lang="lt-LT" sz="1600" i="1" dirty="0" smtClean="0"/>
          </a:p>
          <a:p>
            <a:pPr algn="just">
              <a:spcBef>
                <a:spcPts val="1200"/>
              </a:spcBef>
            </a:pPr>
            <a:r>
              <a:rPr lang="lt-LT" sz="1600" i="1" dirty="0" err="1" smtClean="0"/>
              <a:t>Inovatyvių</a:t>
            </a:r>
            <a:r>
              <a:rPr lang="lt-LT" sz="1600" i="1" dirty="0" smtClean="0"/>
              <a:t> </a:t>
            </a:r>
            <a:r>
              <a:rPr lang="lt-LT" sz="1600" i="1" dirty="0"/>
              <a:t>technologijų verslo skatinimas, paruošiant teritoriją pramonės plėtrai (</a:t>
            </a:r>
            <a:r>
              <a:rPr lang="lt-LT" sz="1600" b="1" i="1" dirty="0"/>
              <a:t>Šalčininkų </a:t>
            </a:r>
            <a:r>
              <a:rPr lang="lt-LT" sz="1600" i="1" dirty="0"/>
              <a:t>pramonės parką), skatinant pramonės įmones diegti </a:t>
            </a:r>
            <a:r>
              <a:rPr lang="lt-LT" sz="1600" i="1" dirty="0" err="1"/>
              <a:t>inovatyvius</a:t>
            </a:r>
            <a:r>
              <a:rPr lang="lt-LT" sz="1600" i="1" dirty="0"/>
              <a:t> gamybos </a:t>
            </a:r>
            <a:r>
              <a:rPr lang="lt-LT" sz="1600" i="1" dirty="0" smtClean="0"/>
              <a:t>metodus (konkursas)</a:t>
            </a:r>
            <a:endParaRPr lang="lt-LT" sz="1600" b="1" dirty="0"/>
          </a:p>
          <a:p>
            <a:pPr algn="just">
              <a:spcBef>
                <a:spcPts val="1200"/>
              </a:spcBef>
            </a:pPr>
            <a:endParaRPr lang="lt-LT" sz="1600" b="1" i="1" dirty="0"/>
          </a:p>
        </p:txBody>
      </p:sp>
    </p:spTree>
    <p:extLst>
      <p:ext uri="{BB962C8B-B14F-4D97-AF65-F5344CB8AC3E}">
        <p14:creationId xmlns:p14="http://schemas.microsoft.com/office/powerpoint/2010/main" val="3078935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251520" y="1313070"/>
            <a:ext cx="8229600" cy="642942"/>
          </a:xfrm>
        </p:spPr>
        <p:txBody>
          <a:bodyPr/>
          <a:lstStyle/>
          <a:p>
            <a:r>
              <a:rPr lang="lt-LT" dirty="0" smtClean="0"/>
              <a:t>1 </a:t>
            </a:r>
            <a:r>
              <a:rPr lang="lt-LT" dirty="0"/>
              <a:t>tikslo </a:t>
            </a:r>
            <a:r>
              <a:rPr lang="lt-LT" dirty="0" smtClean="0"/>
              <a:t>pagrindinės priemonės (II):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95536" y="1909969"/>
            <a:ext cx="8229600" cy="3911609"/>
          </a:xfrm>
        </p:spPr>
        <p:txBody>
          <a:bodyPr/>
          <a:lstStyle/>
          <a:p>
            <a:pPr algn="just">
              <a:spcBef>
                <a:spcPts val="1200"/>
              </a:spcBef>
            </a:pPr>
            <a:r>
              <a:rPr lang="lt-LT" sz="1800" b="1" dirty="0"/>
              <a:t>Elektrėnų </a:t>
            </a:r>
            <a:r>
              <a:rPr lang="lt-LT" sz="1800" dirty="0" smtClean="0"/>
              <a:t>miesto centrinės dalies ir prieigų sutvarkymas;</a:t>
            </a:r>
          </a:p>
          <a:p>
            <a:pPr algn="just">
              <a:spcBef>
                <a:spcPts val="1200"/>
              </a:spcBef>
            </a:pPr>
            <a:r>
              <a:rPr lang="lt-LT" sz="1800" dirty="0" smtClean="0"/>
              <a:t>Poilsio </a:t>
            </a:r>
            <a:r>
              <a:rPr lang="lt-LT" sz="1800" dirty="0"/>
              <a:t>ir rekreacijos </a:t>
            </a:r>
            <a:r>
              <a:rPr lang="lt-LT" sz="1800" dirty="0" smtClean="0"/>
              <a:t>infrastruktūros </a:t>
            </a:r>
            <a:r>
              <a:rPr lang="lt-LT" sz="1800" dirty="0"/>
              <a:t>sukūrimas </a:t>
            </a:r>
            <a:r>
              <a:rPr lang="lt-LT" sz="1800" b="1" dirty="0" smtClean="0"/>
              <a:t>Lentvaryje </a:t>
            </a:r>
            <a:r>
              <a:rPr lang="lt-LT" sz="1800" dirty="0" smtClean="0"/>
              <a:t>(ties Bevardžiu ir Lentvario ežerais);</a:t>
            </a:r>
          </a:p>
          <a:p>
            <a:pPr algn="just">
              <a:spcBef>
                <a:spcPts val="1200"/>
              </a:spcBef>
            </a:pPr>
            <a:r>
              <a:rPr lang="lt-LT" sz="1800" b="1" dirty="0" smtClean="0"/>
              <a:t>Širvintų</a:t>
            </a:r>
            <a:r>
              <a:rPr lang="lt-LT" sz="1800" dirty="0" smtClean="0"/>
              <a:t> </a:t>
            </a:r>
            <a:r>
              <a:rPr lang="lt-LT" sz="1800" dirty="0"/>
              <a:t>sporto mokyklos modernizavimas, vidaus patalpų sutvarkymas ir pastato dalies pritaikymas bendruomenės </a:t>
            </a:r>
            <a:r>
              <a:rPr lang="lt-LT" sz="1800" dirty="0" smtClean="0"/>
              <a:t>centrui; teritorijos aplink tvenkinį sutvarkymas;</a:t>
            </a:r>
          </a:p>
          <a:p>
            <a:pPr algn="just">
              <a:spcBef>
                <a:spcPts val="1200"/>
              </a:spcBef>
            </a:pPr>
            <a:r>
              <a:rPr lang="lt-LT" sz="1800" b="1" dirty="0"/>
              <a:t>Ukmergės </a:t>
            </a:r>
            <a:r>
              <a:rPr lang="lt-LT" sz="1800" dirty="0"/>
              <a:t>miesto pietinio aplinkkelio su tiltu per Šventosios upę statyba</a:t>
            </a:r>
            <a:r>
              <a:rPr lang="lt-LT" sz="1800" dirty="0" smtClean="0"/>
              <a:t>;</a:t>
            </a:r>
          </a:p>
          <a:p>
            <a:pPr algn="just">
              <a:spcBef>
                <a:spcPts val="1200"/>
              </a:spcBef>
            </a:pPr>
            <a:r>
              <a:rPr lang="lt-LT" sz="1800" i="1" dirty="0" smtClean="0"/>
              <a:t>Pėsčiųjų </a:t>
            </a:r>
            <a:r>
              <a:rPr lang="lt-LT" sz="1800" i="1" dirty="0"/>
              <a:t>ir dviračių takų </a:t>
            </a:r>
            <a:r>
              <a:rPr lang="lt-LT" sz="1800" i="1" dirty="0" smtClean="0"/>
              <a:t>infrastruktūra, vietinė transporto infrastruktūra, inžinerinės infrastruktūros (vandentiekio, nuotekų) ir pan. visose savivaldybėse.</a:t>
            </a:r>
          </a:p>
          <a:p>
            <a:pPr algn="just">
              <a:spcBef>
                <a:spcPts val="1200"/>
              </a:spcBef>
            </a:pPr>
            <a:r>
              <a:rPr lang="lt-LT" sz="1800" i="1" dirty="0" smtClean="0"/>
              <a:t>Ir kt.</a:t>
            </a:r>
            <a:endParaRPr lang="lt-LT" sz="1800" dirty="0"/>
          </a:p>
        </p:txBody>
      </p:sp>
    </p:spTree>
    <p:extLst>
      <p:ext uri="{BB962C8B-B14F-4D97-AF65-F5344CB8AC3E}">
        <p14:creationId xmlns:p14="http://schemas.microsoft.com/office/powerpoint/2010/main" val="2887858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/>
        </p:nvSpPr>
        <p:spPr>
          <a:xfrm>
            <a:off x="611560" y="1340768"/>
            <a:ext cx="7704856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Investicijos. </a:t>
            </a:r>
            <a:r>
              <a:rPr lang="lt-LT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lt-LT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Tikslas</a:t>
            </a:r>
            <a:endParaRPr lang="lt-LT" sz="24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0030824"/>
              </p:ext>
            </p:extLst>
          </p:nvPr>
        </p:nvGraphicFramePr>
        <p:xfrm>
          <a:off x="609600" y="2139156"/>
          <a:ext cx="7778824" cy="4038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62400"/>
                <a:gridCol w="792088"/>
                <a:gridCol w="3024336"/>
              </a:tblGrid>
              <a:tr h="666750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lt-LT" sz="20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Padidinti užimtųjų skaičių Vilniaus apskrities tikslinėse teritorijose, kuriant naujas vietines darbo vietas</a:t>
                      </a:r>
                      <a:endParaRPr lang="lt-LT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71550">
                <a:tc>
                  <a:txBody>
                    <a:bodyPr/>
                    <a:lstStyle/>
                    <a:p>
                      <a:pPr algn="l" rtl="0" fontAlgn="ctr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lt-LT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lt-LT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Bendra </a:t>
                      </a:r>
                      <a:r>
                        <a:rPr lang="lt-LT" sz="16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projektų </a:t>
                      </a:r>
                      <a:r>
                        <a:rPr lang="lt-LT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vertė (</a:t>
                      </a:r>
                      <a:r>
                        <a:rPr lang="lt-LT" sz="16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mln.</a:t>
                      </a:r>
                      <a:r>
                        <a:rPr lang="en-US" sz="16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Eur</a:t>
                      </a:r>
                      <a:r>
                        <a:rPr lang="lt-LT" sz="16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.)</a:t>
                      </a:r>
                      <a:endParaRPr lang="lt-LT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Pagal regionines priemones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  <a:r>
                        <a:rPr lang="lt-L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r>
                        <a:rPr lang="lt-L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(ES dalis – 39,5)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Pagal</a:t>
                      </a:r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valstybines</a:t>
                      </a:r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priemones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16,5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Iš kitų</a:t>
                      </a:r>
                      <a:r>
                        <a:rPr lang="lt-LT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šaltinių (privačios lėšos, finansinės priemonės)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1,5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Viso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64,5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244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17713</TotalTime>
  <Words>1171</Words>
  <Application>Microsoft Office PowerPoint</Application>
  <PresentationFormat>Demonstracija ekrane (4:3)</PresentationFormat>
  <Paragraphs>106</Paragraphs>
  <Slides>16</Slides>
  <Notes>2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2</vt:i4>
      </vt:variant>
      <vt:variant>
        <vt:lpstr>Skaidrių pavadinimai</vt:lpstr>
      </vt:variant>
      <vt:variant>
        <vt:i4>16</vt:i4>
      </vt:variant>
    </vt:vector>
  </HeadingPairs>
  <TitlesOfParts>
    <vt:vector size="21" baseType="lpstr">
      <vt:lpstr>Arial</vt:lpstr>
      <vt:lpstr>Calibri</vt:lpstr>
      <vt:lpstr>Wingdings</vt:lpstr>
      <vt:lpstr>Office tema</vt:lpstr>
      <vt:lpstr>4_Office tema</vt:lpstr>
      <vt:lpstr>Vilniaus regiono integruota teritorijų vystymo programa</vt:lpstr>
      <vt:lpstr>Rengimo kontekstas:</vt:lpstr>
      <vt:lpstr>Vilniaus regiono ITVP tikslinės ir susietos teritorijos</vt:lpstr>
      <vt:lpstr>Vilniaus regiono ITV programos tikslai</vt:lpstr>
      <vt:lpstr>Vilniaus regiono ITV programos efekto rodikliai</vt:lpstr>
      <vt:lpstr>1 tikslo „ Padidinti užimtųjų skaičių“ uždaviniai</vt:lpstr>
      <vt:lpstr>1 tikslo pagrindinės priemonės (I):</vt:lpstr>
      <vt:lpstr>1 tikslo pagrindinės priemonės (II):</vt:lpstr>
      <vt:lpstr>„PowerPoint“ pateiktis</vt:lpstr>
      <vt:lpstr>2 tikslo „Prisitaikyti prie demografinių pokyčių“  uždaviniai</vt:lpstr>
      <vt:lpstr>2 tikslo pagrindinės priemonės (I):</vt:lpstr>
      <vt:lpstr>2 tikslo pagrindinės priemonės (II):</vt:lpstr>
      <vt:lpstr>„PowerPoint“ pateiktis</vt:lpstr>
      <vt:lpstr>„PowerPoint“ pateiktis</vt:lpstr>
      <vt:lpstr>„PowerPoint“ pateiktis</vt:lpstr>
      <vt:lpstr>Siūlomi sprendimai: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Skaidrė 1</dc:title>
  <dc:creator>andrius valickas</dc:creator>
  <cp:lastModifiedBy>Andrius Valickas</cp:lastModifiedBy>
  <cp:revision>1472</cp:revision>
  <cp:lastPrinted>2015-02-25T06:01:37Z</cp:lastPrinted>
  <dcterms:created xsi:type="dcterms:W3CDTF">2010-02-04T07:07:58Z</dcterms:created>
  <dcterms:modified xsi:type="dcterms:W3CDTF">2015-02-25T06:44:00Z</dcterms:modified>
</cp:coreProperties>
</file>