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61" r:id="rId5"/>
    <p:sldId id="267" r:id="rId6"/>
    <p:sldId id="264" r:id="rId7"/>
    <p:sldId id="268" r:id="rId8"/>
    <p:sldId id="266" r:id="rId9"/>
    <p:sldId id="269" r:id="rId10"/>
    <p:sldId id="270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0" autoAdjust="0"/>
    <p:restoredTop sz="94683" autoAdjust="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outlineViewPr>
    <p:cViewPr>
      <p:scale>
        <a:sx n="33" d="100"/>
        <a:sy n="33" d="100"/>
      </p:scale>
      <p:origin x="0" y="-5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148C6A-0CBF-4444-962C-92A2A869E043}" type="datetimeFigureOut">
              <a:rPr lang="lt-LT" smtClean="0"/>
              <a:t>2021-02-24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35EA0E-C11E-416D-A8C2-CEDC4CF5295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70826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69D10-7E49-4D92-A47B-455FBDAA1B08}" type="datetimeFigureOut">
              <a:rPr lang="lt-LT" smtClean="0"/>
              <a:t>2021-02-24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B80DD-C431-4EE7-99C9-2B00D0EE578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2757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B80DD-C431-4EE7-99C9-2B00D0EE5786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23111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 smtClean="0"/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B80DD-C431-4EE7-99C9-2B00D0EE5786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5504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943" y="309033"/>
            <a:ext cx="7941733" cy="3072342"/>
          </a:xfrm>
        </p:spPr>
        <p:txBody>
          <a:bodyPr/>
          <a:lstStyle/>
          <a:p>
            <a:pPr algn="ctr"/>
            <a:r>
              <a:rPr lang="lt-LT" sz="4400" dirty="0" smtClean="0"/>
              <a:t>Vilniaus miesto Integruotų teritorijų vystymo programos (ITVP) įgyvendinimas</a:t>
            </a:r>
            <a:br>
              <a:rPr lang="lt-LT" sz="4400" dirty="0" smtClean="0"/>
            </a:br>
            <a:r>
              <a:rPr lang="lt-LT" sz="4400" dirty="0" smtClean="0"/>
              <a:t>2020 metais</a:t>
            </a:r>
            <a:endParaRPr lang="lt-LT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1342" y="4200525"/>
            <a:ext cx="7766936" cy="1613957"/>
          </a:xfrm>
        </p:spPr>
        <p:txBody>
          <a:bodyPr>
            <a:normAutofit fontScale="85000" lnSpcReduction="20000"/>
          </a:bodyPr>
          <a:lstStyle/>
          <a:p>
            <a:endParaRPr lang="lt-LT" dirty="0" smtClean="0"/>
          </a:p>
          <a:p>
            <a:r>
              <a:rPr lang="en-US" dirty="0" err="1" smtClean="0"/>
              <a:t>Regionin</a:t>
            </a:r>
            <a:r>
              <a:rPr lang="lt-LT" dirty="0" smtClean="0"/>
              <a:t>ė</a:t>
            </a:r>
            <a:r>
              <a:rPr lang="en-US" dirty="0" smtClean="0"/>
              <a:t>s </a:t>
            </a:r>
            <a:r>
              <a:rPr lang="en-US" dirty="0" err="1" smtClean="0"/>
              <a:t>pl</a:t>
            </a:r>
            <a:r>
              <a:rPr lang="lt-LT" dirty="0" smtClean="0"/>
              <a:t>ė</a:t>
            </a:r>
            <a:r>
              <a:rPr lang="en-US" dirty="0" err="1" smtClean="0"/>
              <a:t>tros</a:t>
            </a:r>
            <a:r>
              <a:rPr lang="en-US" dirty="0" smtClean="0"/>
              <a:t> </a:t>
            </a:r>
            <a:r>
              <a:rPr lang="en-US" dirty="0" err="1" smtClean="0"/>
              <a:t>departamento</a:t>
            </a:r>
            <a:r>
              <a:rPr lang="en-US" dirty="0" smtClean="0"/>
              <a:t> </a:t>
            </a:r>
            <a:r>
              <a:rPr lang="en-US" dirty="0" err="1" smtClean="0"/>
              <a:t>prie</a:t>
            </a:r>
            <a:r>
              <a:rPr lang="en-US" dirty="0" smtClean="0"/>
              <a:t> </a:t>
            </a:r>
            <a:r>
              <a:rPr lang="en-US" dirty="0" err="1" smtClean="0"/>
              <a:t>Vidaus</a:t>
            </a:r>
            <a:r>
              <a:rPr lang="en-US" dirty="0" smtClean="0"/>
              <a:t> </a:t>
            </a:r>
            <a:r>
              <a:rPr lang="en-US" dirty="0" err="1" smtClean="0"/>
              <a:t>reikal</a:t>
            </a:r>
            <a:r>
              <a:rPr lang="lt-LT" dirty="0" smtClean="0"/>
              <a:t>ų</a:t>
            </a:r>
            <a:r>
              <a:rPr lang="en-US" dirty="0" smtClean="0"/>
              <a:t> </a:t>
            </a:r>
            <a:r>
              <a:rPr lang="en-US" dirty="0" err="1" smtClean="0"/>
              <a:t>ministerijos</a:t>
            </a:r>
            <a:r>
              <a:rPr lang="en-US" dirty="0" smtClean="0"/>
              <a:t> </a:t>
            </a:r>
            <a:endParaRPr lang="lt-LT" dirty="0" smtClean="0"/>
          </a:p>
          <a:p>
            <a:r>
              <a:rPr lang="en-US" dirty="0" smtClean="0"/>
              <a:t>Vilniaus apskrities skyriaus </a:t>
            </a:r>
            <a:endParaRPr lang="lt-LT" dirty="0" smtClean="0"/>
          </a:p>
          <a:p>
            <a:r>
              <a:rPr lang="en-US" dirty="0" err="1" smtClean="0"/>
              <a:t>Vyriausi</a:t>
            </a:r>
            <a:r>
              <a:rPr lang="lt-LT" dirty="0" err="1" smtClean="0"/>
              <a:t>asis</a:t>
            </a:r>
            <a:r>
              <a:rPr lang="lt-LT" dirty="0" smtClean="0"/>
              <a:t> specialistas</a:t>
            </a:r>
          </a:p>
          <a:p>
            <a:r>
              <a:rPr lang="en-US" dirty="0" smtClean="0"/>
              <a:t> </a:t>
            </a:r>
            <a:r>
              <a:rPr lang="lt-LT" dirty="0" smtClean="0"/>
              <a:t>Vygantas Vilčiauskas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5367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6000" dirty="0" smtClean="0"/>
              <a:t>Ačiū </a:t>
            </a:r>
          </a:p>
          <a:p>
            <a:pPr marL="0" indent="0" algn="ctr">
              <a:buNone/>
            </a:pPr>
            <a:endParaRPr lang="lt-LT" sz="6000" dirty="0"/>
          </a:p>
          <a:p>
            <a:pPr marL="0" indent="0" algn="ctr">
              <a:buNone/>
            </a:pPr>
            <a:r>
              <a:rPr lang="lt-LT" sz="6000" dirty="0"/>
              <a:t>u</a:t>
            </a:r>
            <a:r>
              <a:rPr lang="lt-LT" sz="6000" dirty="0" smtClean="0"/>
              <a:t>ž dėmesį</a:t>
            </a:r>
            <a:endParaRPr lang="lt-LT" sz="6000" dirty="0"/>
          </a:p>
        </p:txBody>
      </p:sp>
    </p:spTree>
    <p:extLst>
      <p:ext uri="{BB962C8B-B14F-4D97-AF65-F5344CB8AC3E}">
        <p14:creationId xmlns:p14="http://schemas.microsoft.com/office/powerpoint/2010/main" val="205382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3"/>
          <p:cNvSpPr txBox="1">
            <a:spLocks/>
          </p:cNvSpPr>
          <p:nvPr/>
        </p:nvSpPr>
        <p:spPr>
          <a:xfrm>
            <a:off x="1907704" y="219120"/>
            <a:ext cx="5788496" cy="95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200" b="1" dirty="0" smtClean="0"/>
              <a:t>Tikslinės ir susietosios teritorijos</a:t>
            </a:r>
            <a:r>
              <a:rPr lang="en-US" sz="3200" b="1" dirty="0" smtClean="0"/>
              <a:t> Vilniaus </a:t>
            </a:r>
            <a:r>
              <a:rPr lang="en-US" sz="3200" b="1" dirty="0" err="1" smtClean="0"/>
              <a:t>mieste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209" y="1360185"/>
            <a:ext cx="4682134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46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1075" y="133351"/>
            <a:ext cx="8292928" cy="1085849"/>
          </a:xfrm>
        </p:spPr>
        <p:txBody>
          <a:bodyPr/>
          <a:lstStyle/>
          <a:p>
            <a:pPr algn="ctr"/>
            <a:r>
              <a:rPr lang="lt-LT" sz="3600" dirty="0" smtClean="0"/>
              <a:t>Situacijos analizės pokyčiai už 2020 m.</a:t>
            </a:r>
            <a:endParaRPr lang="lt-LT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876" y="1285876"/>
            <a:ext cx="9144000" cy="5038724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endParaRPr lang="lt-LT" dirty="0"/>
          </a:p>
          <a:p>
            <a:pPr algn="just"/>
            <a:r>
              <a:rPr lang="lt-LT" dirty="0"/>
              <a:t>Vilniaus regiono</a:t>
            </a:r>
            <a:r>
              <a:rPr lang="en-US" dirty="0"/>
              <a:t> ITVP</a:t>
            </a:r>
            <a:r>
              <a:rPr lang="lt-LT" dirty="0"/>
              <a:t> stiprybėms, silpnybėms (problemoms), galimybėms ir grėsmėms </a:t>
            </a:r>
            <a:r>
              <a:rPr lang="lt-LT" b="1" dirty="0"/>
              <a:t>2020 metais poveikį darė COVID19 pandemija.</a:t>
            </a:r>
            <a:endParaRPr lang="lt-LT" dirty="0"/>
          </a:p>
          <a:p>
            <a:pPr algn="just"/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02" y="3138492"/>
            <a:ext cx="2024047" cy="810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00" y="3937147"/>
            <a:ext cx="2024047" cy="2859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81" y="3138492"/>
            <a:ext cx="2024047" cy="810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9012" y="3937147"/>
            <a:ext cx="2024047" cy="2859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6190" y="3143253"/>
            <a:ext cx="2024047" cy="8108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8357" y="3937147"/>
            <a:ext cx="2024047" cy="28592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3371" y="3143871"/>
            <a:ext cx="2024047" cy="8108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8569" y="3937147"/>
            <a:ext cx="2024047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725" y="223309"/>
            <a:ext cx="8264353" cy="1386416"/>
          </a:xfrm>
        </p:spPr>
        <p:txBody>
          <a:bodyPr/>
          <a:lstStyle/>
          <a:p>
            <a:pPr algn="ctr"/>
            <a:r>
              <a:rPr lang="lt-LT" sz="4400" dirty="0" smtClean="0"/>
              <a:t>Programos stebėsenos rodiklių struktūra Vilniaus miesto ITVP</a:t>
            </a:r>
            <a:endParaRPr lang="lt-LT" sz="4400" dirty="0"/>
          </a:p>
        </p:txBody>
      </p:sp>
      <p:sp>
        <p:nvSpPr>
          <p:cNvPr id="6" name="Teksto vietos rezervavimo ženklas 3"/>
          <p:cNvSpPr txBox="1">
            <a:spLocks/>
          </p:cNvSpPr>
          <p:nvPr/>
        </p:nvSpPr>
        <p:spPr>
          <a:xfrm>
            <a:off x="6705600" y="2480977"/>
            <a:ext cx="2769325" cy="41201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Tikslams įvertinti iškelti 3 efekto rodikliai.</a:t>
            </a:r>
          </a:p>
          <a:p>
            <a:pPr algn="just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Kiekvienam uždaviniui įvertinti numatyta po 1 rezultato rodiklį. </a:t>
            </a:r>
          </a:p>
          <a:p>
            <a:pPr algn="just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Programoje suplanuotas 81 projektas, kuriuos įgyvendinus būtų pasiektos produkto rodiklių reikšmės. </a:t>
            </a:r>
          </a:p>
          <a:p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apvalintas stačiakampis 2"/>
          <p:cNvSpPr/>
          <p:nvPr/>
        </p:nvSpPr>
        <p:spPr>
          <a:xfrm>
            <a:off x="609600" y="1715589"/>
            <a:ext cx="2656115" cy="271421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Tikslas Padidinti Vilniaus gyventojų užimtumą, kuriant inovatyvias paslaugas, skatinant aktyvų dalyvavimą, pertvarkant apleistas erdves</a:t>
            </a:r>
            <a:endParaRPr lang="lt-LT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uapvalintas stačiakampis 3"/>
          <p:cNvSpPr/>
          <p:nvPr/>
        </p:nvSpPr>
        <p:spPr>
          <a:xfrm>
            <a:off x="3525475" y="1715589"/>
            <a:ext cx="2926080" cy="275190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2. Tikslas </a:t>
            </a:r>
          </a:p>
          <a:p>
            <a:pPr algn="ctr"/>
            <a:r>
              <a:rPr lang="lt-LT" dirty="0" smtClean="0">
                <a:solidFill>
                  <a:schemeClr val="bg1"/>
                </a:solidFill>
              </a:rPr>
              <a:t>Padidinti gyventojų pasitenkinimą gyvenamąja aplinka, kompleksiškai tvarkant gerą urbanistinį potencialą turinčius miesto rajonus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9" name="Suapvalintas stačiakampis 8"/>
          <p:cNvSpPr/>
          <p:nvPr/>
        </p:nvSpPr>
        <p:spPr>
          <a:xfrm>
            <a:off x="900339" y="5698263"/>
            <a:ext cx="792480" cy="573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17 v.</a:t>
            </a:r>
            <a:endParaRPr lang="lt-LT" dirty="0"/>
          </a:p>
        </p:txBody>
      </p:sp>
      <p:sp>
        <p:nvSpPr>
          <p:cNvPr id="10" name="Suapvalintas stačiakampis 9"/>
          <p:cNvSpPr/>
          <p:nvPr/>
        </p:nvSpPr>
        <p:spPr>
          <a:xfrm>
            <a:off x="2050869" y="4541038"/>
            <a:ext cx="1005840" cy="945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1.2 uždavinys</a:t>
            </a:r>
            <a:endParaRPr lang="lt-LT" dirty="0"/>
          </a:p>
        </p:txBody>
      </p:sp>
      <p:sp>
        <p:nvSpPr>
          <p:cNvPr id="11" name="Suapvalintas stačiakampis 10"/>
          <p:cNvSpPr/>
          <p:nvPr/>
        </p:nvSpPr>
        <p:spPr>
          <a:xfrm>
            <a:off x="2159726" y="5741125"/>
            <a:ext cx="781093" cy="537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9 v.</a:t>
            </a:r>
            <a:endParaRPr lang="lt-LT" dirty="0"/>
          </a:p>
        </p:txBody>
      </p:sp>
      <p:sp>
        <p:nvSpPr>
          <p:cNvPr id="12" name="Suapvalintas stačiakampis 11"/>
          <p:cNvSpPr/>
          <p:nvPr/>
        </p:nvSpPr>
        <p:spPr>
          <a:xfrm>
            <a:off x="3566160" y="4598608"/>
            <a:ext cx="834662" cy="888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2.1 uždavinys</a:t>
            </a:r>
            <a:endParaRPr lang="lt-LT" dirty="0"/>
          </a:p>
        </p:txBody>
      </p:sp>
      <p:sp>
        <p:nvSpPr>
          <p:cNvPr id="13" name="Suapvalintas stačiakampis 12"/>
          <p:cNvSpPr/>
          <p:nvPr/>
        </p:nvSpPr>
        <p:spPr>
          <a:xfrm>
            <a:off x="3651884" y="5811475"/>
            <a:ext cx="748938" cy="46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17 v.</a:t>
            </a:r>
            <a:endParaRPr lang="lt-LT" dirty="0"/>
          </a:p>
        </p:txBody>
      </p:sp>
      <p:sp>
        <p:nvSpPr>
          <p:cNvPr id="14" name="Suapvalintas stačiakampis 13"/>
          <p:cNvSpPr/>
          <p:nvPr/>
        </p:nvSpPr>
        <p:spPr>
          <a:xfrm>
            <a:off x="4577353" y="4598608"/>
            <a:ext cx="952589" cy="9056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2.2 uždavinys</a:t>
            </a:r>
            <a:endParaRPr lang="lt-LT" dirty="0"/>
          </a:p>
        </p:txBody>
      </p:sp>
      <p:sp>
        <p:nvSpPr>
          <p:cNvPr id="15" name="Suapvalintas stačiakampis 14"/>
          <p:cNvSpPr/>
          <p:nvPr/>
        </p:nvSpPr>
        <p:spPr>
          <a:xfrm>
            <a:off x="4714015" y="5817809"/>
            <a:ext cx="743585" cy="46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26 v.</a:t>
            </a:r>
            <a:endParaRPr lang="lt-LT" dirty="0"/>
          </a:p>
        </p:txBody>
      </p:sp>
      <p:sp>
        <p:nvSpPr>
          <p:cNvPr id="16" name="Suapvalintas stačiakampis 15"/>
          <p:cNvSpPr/>
          <p:nvPr/>
        </p:nvSpPr>
        <p:spPr>
          <a:xfrm>
            <a:off x="5681845" y="4616024"/>
            <a:ext cx="811892" cy="888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2.3 uždavinys</a:t>
            </a:r>
            <a:endParaRPr lang="lt-LT" dirty="0"/>
          </a:p>
        </p:txBody>
      </p:sp>
      <p:sp>
        <p:nvSpPr>
          <p:cNvPr id="17" name="Suapvalintas stačiakampis 16"/>
          <p:cNvSpPr/>
          <p:nvPr/>
        </p:nvSpPr>
        <p:spPr>
          <a:xfrm>
            <a:off x="5681845" y="5819257"/>
            <a:ext cx="862148" cy="46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12 v.</a:t>
            </a:r>
            <a:endParaRPr lang="lt-LT" dirty="0"/>
          </a:p>
        </p:txBody>
      </p:sp>
      <p:sp>
        <p:nvSpPr>
          <p:cNvPr id="18" name="Suapvalintas stačiakampis 17"/>
          <p:cNvSpPr/>
          <p:nvPr/>
        </p:nvSpPr>
        <p:spPr>
          <a:xfrm>
            <a:off x="822958" y="4541038"/>
            <a:ext cx="943883" cy="945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1.1 uždavinys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4734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184" y="190500"/>
            <a:ext cx="8596668" cy="1085850"/>
          </a:xfrm>
        </p:spPr>
        <p:txBody>
          <a:bodyPr/>
          <a:lstStyle/>
          <a:p>
            <a:r>
              <a:rPr lang="lt-LT" dirty="0" smtClean="0"/>
              <a:t>Vilniaus miesto ITVP produkto rodikliai</a:t>
            </a:r>
            <a:endParaRPr lang="lt-L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8790277"/>
              </p:ext>
            </p:extLst>
          </p:nvPr>
        </p:nvGraphicFramePr>
        <p:xfrm>
          <a:off x="496388" y="1122313"/>
          <a:ext cx="9250504" cy="529463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77859"/>
                <a:gridCol w="271888"/>
                <a:gridCol w="1996773"/>
                <a:gridCol w="2203984"/>
              </a:tblGrid>
              <a:tr h="370840">
                <a:tc>
                  <a:txBody>
                    <a:bodyPr/>
                    <a:lstStyle/>
                    <a:p>
                      <a:r>
                        <a:rPr lang="lt-LT" dirty="0" smtClean="0"/>
                        <a:t>Produkto rodikliai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Siektina reikšmė 2020 m.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Pasiekta reikšmė 2020 m.</a:t>
                      </a:r>
                      <a:endParaRPr lang="lt-LT" dirty="0"/>
                    </a:p>
                  </a:txBody>
                  <a:tcPr/>
                </a:tc>
              </a:tr>
              <a:tr h="296862">
                <a:tc>
                  <a:txBody>
                    <a:bodyPr/>
                    <a:lstStyle/>
                    <a:p>
                      <a:pPr algn="l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1.1-P-1 </a:t>
                      </a:r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Bendras rekonstruotų arba atnaujintų kelių ilgis, km, 2019 m.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 smtClean="0"/>
                        <a:t>0</a:t>
                      </a:r>
                      <a:endParaRPr lang="lt-L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 smtClean="0"/>
                        <a:t>0</a:t>
                      </a:r>
                      <a:endParaRPr lang="lt-LT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1.1-P-2 Pastatyti</a:t>
                      </a:r>
                      <a:r>
                        <a:rPr lang="lt-LT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arba atnaujinti viešieji arba komerciniai pastatai miestų vietovėse, kv. m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 smtClean="0"/>
                        <a:t>5</a:t>
                      </a:r>
                      <a:r>
                        <a:rPr lang="lt-LT" sz="1200" baseline="0" dirty="0" smtClean="0"/>
                        <a:t> 000</a:t>
                      </a:r>
                      <a:endParaRPr lang="lt-L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 smtClean="0"/>
                        <a:t>0</a:t>
                      </a:r>
                      <a:endParaRPr lang="lt-LT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1.1P-3 Sukurtos arba atnaujintos atviros erdvės miestų vietovėse, kv. m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 smtClean="0"/>
                        <a:t>650</a:t>
                      </a:r>
                      <a:endParaRPr lang="lt-L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 smtClean="0"/>
                        <a:t>0</a:t>
                      </a:r>
                      <a:endParaRPr lang="lt-LT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1.1P-4 Modernizuoti kultūros infrastruktūros objektai, skaičius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 smtClean="0"/>
                        <a:t>10</a:t>
                      </a:r>
                      <a:endParaRPr lang="lt-L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 smtClean="0"/>
                        <a:t>0</a:t>
                      </a:r>
                      <a:endParaRPr lang="lt-LT" sz="1200" dirty="0"/>
                    </a:p>
                  </a:txBody>
                  <a:tcPr/>
                </a:tc>
              </a:tr>
              <a:tr h="243522">
                <a:tc>
                  <a:txBody>
                    <a:bodyPr/>
                    <a:lstStyle/>
                    <a:p>
                      <a:pPr algn="l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1.1-P-5</a:t>
                      </a:r>
                      <a:r>
                        <a:rPr lang="lt-LT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Įdiegtos saugų eismą gerinančios ir aplinkosaugos priemonės, skaičius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 smtClean="0"/>
                        <a:t>0</a:t>
                      </a:r>
                      <a:endParaRPr lang="lt-L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 smtClean="0"/>
                        <a:t>0</a:t>
                      </a:r>
                      <a:endParaRPr lang="lt-LT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1.1-P-6 Bendras naujai nutiestų kelių ilgis, km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 smtClean="0"/>
                        <a:t>0</a:t>
                      </a:r>
                      <a:endParaRPr lang="lt-L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 smtClean="0"/>
                        <a:t>0</a:t>
                      </a:r>
                      <a:endParaRPr lang="lt-LT" sz="1200" dirty="0"/>
                    </a:p>
                  </a:txBody>
                  <a:tcPr/>
                </a:tc>
              </a:tr>
              <a:tr h="254952">
                <a:tc>
                  <a:txBody>
                    <a:bodyPr/>
                    <a:lstStyle/>
                    <a:p>
                      <a:pPr algn="l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1.2-P-1 Teritorijų, kuriose įgyvendintos kraštovaizdžio formavimo priemonės, plotas, ha 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 smtClean="0"/>
                        <a:t>7</a:t>
                      </a:r>
                      <a:endParaRPr lang="lt-L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t-LT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1.2-P-2 Išsaugoti, sutvarkyti ar atkurti įvairaus teritorinio lygmens kraštovaizdžio arealai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1.2-P-3 Numatomo apsilankymų remiamuose kultūros ir gamtos paveldo objektuose bei turistų traukos vietose skaičiaus padidėjimas, apsilankymų per metus 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  <a:r>
                        <a:rPr lang="lt-LT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136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1.2-P-4 Sukurtos arba atnaujintos atviros erdvės miestų vietovėse, kv. m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223</a:t>
                      </a:r>
                      <a:r>
                        <a:rPr lang="lt-LT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500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1.2-P-5 Sutvarkyti, įrengti ir pritaikyti lankymui gamtos ir kultūros paveldo objektai ir teritorijos, vnt. 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2.1-P-1 Bendras rekonstruotų arba atnaujintų kelių ilgis, km., 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0,45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0,90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1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7730"/>
            <a:ext cx="8596668" cy="1071495"/>
          </a:xfrm>
        </p:spPr>
        <p:txBody>
          <a:bodyPr/>
          <a:lstStyle/>
          <a:p>
            <a:r>
              <a:rPr lang="lt-LT" dirty="0"/>
              <a:t>Vilniaus miesto ITVP produkto rodikliai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748093"/>
              </p:ext>
            </p:extLst>
          </p:nvPr>
        </p:nvGraphicFramePr>
        <p:xfrm>
          <a:off x="677334" y="1541463"/>
          <a:ext cx="8968941" cy="472229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43063"/>
                <a:gridCol w="1936231"/>
                <a:gridCol w="2989647"/>
              </a:tblGrid>
              <a:tr h="93128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dirty="0" smtClean="0"/>
                        <a:t>Produkto rodikliai</a:t>
                      </a:r>
                    </a:p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Siektina reikšmė 2020 m.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Pasiekta reikšmė 2020 m.</a:t>
                      </a:r>
                      <a:endParaRPr lang="lt-LT" dirty="0"/>
                    </a:p>
                  </a:txBody>
                  <a:tcPr/>
                </a:tc>
              </a:tr>
              <a:tr h="592428">
                <a:tc>
                  <a:txBody>
                    <a:bodyPr/>
                    <a:lstStyle/>
                    <a:p>
                      <a:pPr algn="l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2.1-P-2 Bendras naujai nutiestų kelių ilgis, km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1,22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</a:tr>
              <a:tr h="476917">
                <a:tc>
                  <a:txBody>
                    <a:bodyPr/>
                    <a:lstStyle/>
                    <a:p>
                      <a:pPr algn="l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2.1P-3 Gyventojai, kuriems teikiamos vandens tiekimo paslaugos naujai įrengtais geriamojo vandens tiekimo tinklais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lt-LT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432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lt-LT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186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24814">
                <a:tc>
                  <a:txBody>
                    <a:bodyPr/>
                    <a:lstStyle/>
                    <a:p>
                      <a:pPr algn="l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2.1P-4 Papildomi gyventojai, kuriems teikiamos pagerintos vandens tiekimo paslaugos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  <a:r>
                        <a:rPr lang="lt-LT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117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  <a:r>
                        <a:rPr lang="lt-LT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667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95570">
                <a:tc>
                  <a:txBody>
                    <a:bodyPr/>
                    <a:lstStyle/>
                    <a:p>
                      <a:pPr algn="l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2.1P-5 Gyventojai, kuriems teikiamos paslaugos naujai įrengtais  nuotekų surinkimo tinklais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lt-LT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560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lt-LT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472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59430">
                <a:tc>
                  <a:txBody>
                    <a:bodyPr/>
                    <a:lstStyle/>
                    <a:p>
                      <a:pPr algn="l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2.1P-6 Rekonstruotų vandens tiekimo ir nuotekų surinkimo tinklų ilgis, km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30,95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20,65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70929">
                <a:tc>
                  <a:txBody>
                    <a:bodyPr/>
                    <a:lstStyle/>
                    <a:p>
                      <a:pPr algn="l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2.1P-7 Sukurtos arba atnaujintos atviros erdvės miestų vietovėse, kv. metrai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158</a:t>
                      </a:r>
                      <a:r>
                        <a:rPr lang="lt-LT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672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  <a:r>
                        <a:rPr lang="lt-LT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835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70929">
                <a:tc>
                  <a:txBody>
                    <a:bodyPr/>
                    <a:lstStyle/>
                    <a:p>
                      <a:pPr algn="l" fontAlgn="t"/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4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69937" y="145961"/>
            <a:ext cx="8596668" cy="691166"/>
          </a:xfrm>
        </p:spPr>
        <p:txBody>
          <a:bodyPr>
            <a:normAutofit/>
          </a:bodyPr>
          <a:lstStyle/>
          <a:p>
            <a:r>
              <a:rPr lang="lt-LT" sz="2800" dirty="0"/>
              <a:t>Vilniaus miesto ITVP produkto rodikliai</a:t>
            </a: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61205"/>
              </p:ext>
            </p:extLst>
          </p:nvPr>
        </p:nvGraphicFramePr>
        <p:xfrm>
          <a:off x="677863" y="1506583"/>
          <a:ext cx="8596311" cy="6673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437"/>
                <a:gridCol w="2865437"/>
                <a:gridCol w="2865437"/>
              </a:tblGrid>
              <a:tr h="618308"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Produkto rodikliai</a:t>
                      </a:r>
                      <a:endParaRPr lang="lt-L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Siektina reikšmė</a:t>
                      </a:r>
                    </a:p>
                    <a:p>
                      <a:r>
                        <a:rPr lang="lt-LT" sz="1400" dirty="0" smtClean="0"/>
                        <a:t>2020 metai</a:t>
                      </a:r>
                      <a:endParaRPr lang="lt-L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Pasiekta reikšmė</a:t>
                      </a:r>
                    </a:p>
                    <a:p>
                      <a:r>
                        <a:rPr lang="lt-LT" sz="1400" dirty="0" smtClean="0"/>
                        <a:t>2020</a:t>
                      </a:r>
                      <a:r>
                        <a:rPr lang="lt-LT" sz="1400" baseline="0" dirty="0" smtClean="0"/>
                        <a:t> metai</a:t>
                      </a:r>
                      <a:endParaRPr lang="lt-LT" sz="1400" dirty="0"/>
                    </a:p>
                  </a:txBody>
                  <a:tcPr/>
                </a:tc>
              </a:tr>
              <a:tr h="333970">
                <a:tc>
                  <a:txBody>
                    <a:bodyPr/>
                    <a:lstStyle/>
                    <a:p>
                      <a:r>
                        <a:rPr lang="lt-LT" sz="800" dirty="0" smtClean="0"/>
                        <a:t>2.2-P-1 Įgyvendintų inovacijų paklausos skatinimo sprendimų skaičius</a:t>
                      </a:r>
                      <a:endParaRPr lang="lt-L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00" dirty="0" smtClean="0"/>
                        <a:t>1</a:t>
                      </a:r>
                      <a:endParaRPr lang="lt-L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00" dirty="0" smtClean="0"/>
                        <a:t>0</a:t>
                      </a:r>
                      <a:endParaRPr lang="lt-LT" sz="1000" dirty="0"/>
                    </a:p>
                  </a:txBody>
                  <a:tcPr/>
                </a:tc>
              </a:tr>
              <a:tr h="333970">
                <a:tc>
                  <a:txBody>
                    <a:bodyPr/>
                    <a:lstStyle/>
                    <a:p>
                      <a:r>
                        <a:rPr lang="lt-LT" sz="800" dirty="0" smtClean="0"/>
                        <a:t>2.2-P-2</a:t>
                      </a:r>
                      <a:r>
                        <a:rPr lang="lt-LT" sz="800" baseline="0" dirty="0" smtClean="0"/>
                        <a:t> Investicijas gavusios vaikų priežiūros arba švietimo infrastruktūros pajėgumas</a:t>
                      </a:r>
                      <a:endParaRPr lang="lt-L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00" dirty="0" smtClean="0"/>
                        <a:t>6 000</a:t>
                      </a:r>
                      <a:endParaRPr lang="lt-L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00" dirty="0" smtClean="0"/>
                        <a:t>8 430</a:t>
                      </a:r>
                      <a:endParaRPr lang="lt-LT" sz="1000" dirty="0"/>
                    </a:p>
                  </a:txBody>
                  <a:tcPr/>
                </a:tc>
              </a:tr>
              <a:tr h="462420">
                <a:tc>
                  <a:txBody>
                    <a:bodyPr/>
                    <a:lstStyle/>
                    <a:p>
                      <a:r>
                        <a:rPr lang="lt-LT" sz="800" dirty="0" smtClean="0"/>
                        <a:t>2.2-P-3</a:t>
                      </a:r>
                      <a:r>
                        <a:rPr lang="lt-LT" sz="800" baseline="0" dirty="0" smtClean="0"/>
                        <a:t> Metinis pirminės energijos suvartojimo viešuosiuose pastatuose sumažėjimas, kWh/per metus</a:t>
                      </a:r>
                      <a:endParaRPr lang="lt-L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00" dirty="0" smtClean="0"/>
                        <a:t>959 00</a:t>
                      </a:r>
                      <a:endParaRPr lang="lt-L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00" dirty="0" smtClean="0"/>
                        <a:t>0</a:t>
                      </a:r>
                      <a:endParaRPr lang="lt-LT" sz="1000" dirty="0"/>
                    </a:p>
                  </a:txBody>
                  <a:tcPr/>
                </a:tc>
              </a:tr>
              <a:tr h="462420">
                <a:tc>
                  <a:txBody>
                    <a:bodyPr/>
                    <a:lstStyle/>
                    <a:p>
                      <a:r>
                        <a:rPr lang="lt-LT" sz="800" dirty="0" smtClean="0"/>
                        <a:t>2.2-P-4 Pagal</a:t>
                      </a:r>
                      <a:r>
                        <a:rPr lang="lt-LT" sz="800" baseline="0" dirty="0" smtClean="0"/>
                        <a:t> veiksmų programą ERPF lėšomis sukurtos naujos ikimokyklinio ir priešmokyklinio ugdymo vietos</a:t>
                      </a:r>
                      <a:endParaRPr lang="lt-L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00" dirty="0" smtClean="0"/>
                        <a:t>320</a:t>
                      </a:r>
                      <a:endParaRPr lang="lt-L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00" dirty="0" smtClean="0"/>
                        <a:t>630</a:t>
                      </a:r>
                      <a:endParaRPr lang="lt-LT" sz="1000" dirty="0"/>
                    </a:p>
                  </a:txBody>
                  <a:tcPr/>
                </a:tc>
              </a:tr>
              <a:tr h="462420">
                <a:tc>
                  <a:txBody>
                    <a:bodyPr/>
                    <a:lstStyle/>
                    <a:p>
                      <a:r>
                        <a:rPr lang="lt-LT" sz="800" dirty="0" smtClean="0"/>
                        <a:t>2.2-P-5</a:t>
                      </a:r>
                      <a:r>
                        <a:rPr lang="lt-LT" sz="800" baseline="0" dirty="0" smtClean="0"/>
                        <a:t> Namų ūkių, priskirtų geresnei energijos vartojimo efektyvumo klasei, skaičius</a:t>
                      </a:r>
                      <a:endParaRPr lang="lt-L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00" dirty="0" smtClean="0"/>
                        <a:t>8 100</a:t>
                      </a:r>
                      <a:endParaRPr lang="lt-L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00" dirty="0" smtClean="0"/>
                        <a:t>0</a:t>
                      </a:r>
                      <a:endParaRPr lang="lt-LT" sz="1000" dirty="0"/>
                    </a:p>
                  </a:txBody>
                  <a:tcPr/>
                </a:tc>
              </a:tr>
              <a:tr h="462420">
                <a:tc>
                  <a:txBody>
                    <a:bodyPr/>
                    <a:lstStyle/>
                    <a:p>
                      <a:r>
                        <a:rPr lang="lt-LT" sz="800" dirty="0" smtClean="0"/>
                        <a:t>2.2-P-6</a:t>
                      </a:r>
                      <a:r>
                        <a:rPr lang="lt-LT" sz="800" baseline="0" dirty="0" smtClean="0"/>
                        <a:t> Sukurti/pagerinti atskiro komunalinių atliekų surinkimo </a:t>
                      </a:r>
                      <a:r>
                        <a:rPr lang="lt-LT" sz="800" baseline="0" dirty="0" err="1" smtClean="0"/>
                        <a:t>pajėgumai</a:t>
                      </a:r>
                      <a:r>
                        <a:rPr lang="lt-LT" sz="800" baseline="0" dirty="0" smtClean="0"/>
                        <a:t>, tonomis per metus</a:t>
                      </a:r>
                      <a:endParaRPr lang="lt-L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00" dirty="0" smtClean="0"/>
                        <a:t>0</a:t>
                      </a:r>
                      <a:endParaRPr lang="lt-L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00" dirty="0" smtClean="0"/>
                        <a:t>0</a:t>
                      </a:r>
                      <a:endParaRPr lang="lt-LT" sz="1000" dirty="0"/>
                    </a:p>
                  </a:txBody>
                  <a:tcPr/>
                </a:tc>
              </a:tr>
              <a:tr h="333970">
                <a:tc>
                  <a:txBody>
                    <a:bodyPr/>
                    <a:lstStyle/>
                    <a:p>
                      <a:r>
                        <a:rPr lang="lt-LT" sz="800" dirty="0" smtClean="0"/>
                        <a:t>2.2-P-7</a:t>
                      </a:r>
                      <a:r>
                        <a:rPr lang="lt-LT" sz="800" baseline="0" dirty="0" smtClean="0"/>
                        <a:t> Sukurtos arba atnaujintos atviros erdvės miestų vietovėse, kv. metrai</a:t>
                      </a:r>
                      <a:endParaRPr lang="lt-L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00" dirty="0" smtClean="0"/>
                        <a:t>1 000</a:t>
                      </a:r>
                      <a:endParaRPr lang="lt-L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00" dirty="0" smtClean="0"/>
                        <a:t>0</a:t>
                      </a:r>
                      <a:endParaRPr lang="lt-LT" sz="1000" dirty="0"/>
                    </a:p>
                  </a:txBody>
                  <a:tcPr/>
                </a:tc>
              </a:tr>
              <a:tr h="462420">
                <a:tc>
                  <a:txBody>
                    <a:bodyPr/>
                    <a:lstStyle/>
                    <a:p>
                      <a:r>
                        <a:rPr lang="lt-LT" sz="800" dirty="0" smtClean="0"/>
                        <a:t>2.2-P-8</a:t>
                      </a:r>
                      <a:r>
                        <a:rPr lang="lt-LT" sz="800" baseline="0" dirty="0" smtClean="0"/>
                        <a:t> Pagal veiksmų programą ERPF lėšomis atnaujintos ikimokyklinio ugdymo grupės, skaičius</a:t>
                      </a:r>
                      <a:endParaRPr lang="lt-L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00" dirty="0" smtClean="0"/>
                        <a:t>25</a:t>
                      </a:r>
                      <a:endParaRPr lang="lt-L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00" dirty="0" smtClean="0"/>
                        <a:t>36</a:t>
                      </a:r>
                      <a:endParaRPr lang="lt-LT" sz="1000" dirty="0"/>
                    </a:p>
                  </a:txBody>
                  <a:tcPr/>
                </a:tc>
              </a:tr>
              <a:tr h="333970">
                <a:tc>
                  <a:txBody>
                    <a:bodyPr/>
                    <a:lstStyle/>
                    <a:p>
                      <a:r>
                        <a:rPr lang="lt-LT" sz="800" dirty="0" smtClean="0"/>
                        <a:t>2.2-P-9</a:t>
                      </a:r>
                      <a:r>
                        <a:rPr lang="lt-LT" sz="800" baseline="0" dirty="0" smtClean="0"/>
                        <a:t> Investicijas gavusių socialinių paslaugų infrastruktūros objektų skaičius</a:t>
                      </a:r>
                      <a:endParaRPr lang="lt-L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00" dirty="0" smtClean="0"/>
                        <a:t>1</a:t>
                      </a:r>
                      <a:endParaRPr lang="lt-L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00" dirty="0" smtClean="0"/>
                        <a:t>1</a:t>
                      </a:r>
                      <a:endParaRPr lang="lt-LT" sz="1000" dirty="0"/>
                    </a:p>
                  </a:txBody>
                  <a:tcPr/>
                </a:tc>
              </a:tr>
              <a:tr h="462420">
                <a:tc>
                  <a:txBody>
                    <a:bodyPr/>
                    <a:lstStyle/>
                    <a:p>
                      <a:r>
                        <a:rPr lang="lt-LT" sz="800" dirty="0" smtClean="0"/>
                        <a:t>2.2-P-10 Tikslinių grupių asmenys, gavę tiesioginės naudos iš investicijų į socialinių paslaugų infrastruktūrą</a:t>
                      </a:r>
                      <a:endParaRPr lang="lt-L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00" dirty="0" smtClean="0"/>
                        <a:t>1 500</a:t>
                      </a:r>
                      <a:endParaRPr lang="lt-L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00" dirty="0" smtClean="0"/>
                        <a:t>0</a:t>
                      </a:r>
                      <a:endParaRPr lang="lt-LT" sz="1000" dirty="0"/>
                    </a:p>
                  </a:txBody>
                  <a:tcPr/>
                </a:tc>
              </a:tr>
              <a:tr h="333970">
                <a:tc>
                  <a:txBody>
                    <a:bodyPr/>
                    <a:lstStyle/>
                    <a:p>
                      <a:r>
                        <a:rPr lang="lt-LT" sz="800" dirty="0" smtClean="0"/>
                        <a:t>2.2-P-11 Investicijas gavusiose įstaigose esančios</a:t>
                      </a:r>
                      <a:r>
                        <a:rPr lang="lt-LT" sz="800" baseline="0" dirty="0" smtClean="0"/>
                        <a:t> vietos socialinių paslaugų gavėjams</a:t>
                      </a:r>
                      <a:endParaRPr lang="lt-L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00" dirty="0" smtClean="0"/>
                        <a:t>100</a:t>
                      </a:r>
                      <a:endParaRPr lang="lt-L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00" dirty="0" smtClean="0"/>
                        <a:t>76</a:t>
                      </a:r>
                      <a:endParaRPr lang="lt-LT" sz="1000" dirty="0"/>
                    </a:p>
                  </a:txBody>
                  <a:tcPr/>
                </a:tc>
              </a:tr>
              <a:tr h="312561">
                <a:tc>
                  <a:txBody>
                    <a:bodyPr/>
                    <a:lstStyle/>
                    <a:p>
                      <a:r>
                        <a:rPr lang="lt-LT" sz="800" dirty="0" smtClean="0"/>
                        <a:t>2.2-P-12 BIVP projektų veiklų dalyviai, skaičius</a:t>
                      </a:r>
                      <a:endParaRPr lang="lt-L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00" dirty="0" smtClean="0"/>
                        <a:t>600</a:t>
                      </a:r>
                      <a:endParaRPr lang="lt-L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00" dirty="0" smtClean="0"/>
                        <a:t>0</a:t>
                      </a:r>
                      <a:endParaRPr lang="lt-LT" sz="1000" dirty="0"/>
                    </a:p>
                  </a:txBody>
                  <a:tcPr/>
                </a:tc>
              </a:tr>
              <a:tr h="590870">
                <a:tc>
                  <a:txBody>
                    <a:bodyPr/>
                    <a:lstStyle/>
                    <a:p>
                      <a:r>
                        <a:rPr lang="lt-LT" sz="800" dirty="0" smtClean="0"/>
                        <a:t>2.2-P-13 Projektų, kuriuos visiškai arba iš dalies įgyvendino socialiniai partneriai ar NVO, skaičius</a:t>
                      </a:r>
                    </a:p>
                    <a:p>
                      <a:endParaRPr lang="lt-L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00" dirty="0" smtClean="0"/>
                        <a:t>2</a:t>
                      </a:r>
                      <a:endParaRPr lang="lt-L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00" dirty="0" smtClean="0"/>
                        <a:t>0</a:t>
                      </a:r>
                      <a:endParaRPr lang="lt-LT" sz="1000" dirty="0"/>
                    </a:p>
                  </a:txBody>
                  <a:tcPr/>
                </a:tc>
              </a:tr>
              <a:tr h="333970">
                <a:tc>
                  <a:txBody>
                    <a:bodyPr/>
                    <a:lstStyle/>
                    <a:p>
                      <a:r>
                        <a:rPr lang="lt-LT" sz="800" dirty="0" smtClean="0"/>
                        <a:t>2.2-P-14 Modernizuoti kultūros infrastruktūros objektai,</a:t>
                      </a:r>
                      <a:r>
                        <a:rPr lang="lt-LT" sz="800" baseline="0" dirty="0" smtClean="0"/>
                        <a:t> skaičius, vnt.</a:t>
                      </a:r>
                    </a:p>
                    <a:p>
                      <a:endParaRPr lang="lt-LT" sz="800" baseline="0" dirty="0" smtClean="0"/>
                    </a:p>
                    <a:p>
                      <a:r>
                        <a:rPr lang="lt-LT" sz="800" baseline="0" dirty="0" smtClean="0"/>
                        <a:t>2.2.-P-15 Modernizuoti centralizuotos šilumos tiekimo tinklai, km</a:t>
                      </a:r>
                      <a:endParaRPr lang="lt-L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00" dirty="0" smtClean="0"/>
                        <a:t>1</a:t>
                      </a:r>
                    </a:p>
                    <a:p>
                      <a:pPr algn="ctr"/>
                      <a:endParaRPr lang="lt-LT" sz="1000" dirty="0" smtClean="0"/>
                    </a:p>
                    <a:p>
                      <a:pPr algn="ctr"/>
                      <a:endParaRPr lang="lt-LT" sz="1000" dirty="0" smtClean="0"/>
                    </a:p>
                    <a:p>
                      <a:pPr algn="ctr"/>
                      <a:r>
                        <a:rPr lang="lt-LT" sz="1000" dirty="0" smtClean="0"/>
                        <a:t>17,6</a:t>
                      </a:r>
                      <a:endParaRPr lang="lt-L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00" dirty="0" smtClean="0"/>
                        <a:t>0</a:t>
                      </a:r>
                    </a:p>
                    <a:p>
                      <a:pPr algn="ctr"/>
                      <a:endParaRPr lang="lt-LT" sz="1000" dirty="0" smtClean="0"/>
                    </a:p>
                    <a:p>
                      <a:pPr algn="ctr"/>
                      <a:endParaRPr lang="lt-LT" sz="1000" dirty="0" smtClean="0"/>
                    </a:p>
                    <a:p>
                      <a:pPr algn="ctr"/>
                      <a:r>
                        <a:rPr lang="lt-LT" sz="1000" dirty="0" smtClean="0"/>
                        <a:t>10,9</a:t>
                      </a:r>
                      <a:endParaRPr lang="lt-LT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8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06" y="333375"/>
            <a:ext cx="8596668" cy="885825"/>
          </a:xfrm>
        </p:spPr>
        <p:txBody>
          <a:bodyPr/>
          <a:lstStyle/>
          <a:p>
            <a:r>
              <a:rPr lang="lt-LT" dirty="0"/>
              <a:t>Vilniaus miesto ITVP produkto rodikliai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026477"/>
              </p:ext>
            </p:extLst>
          </p:nvPr>
        </p:nvGraphicFramePr>
        <p:xfrm>
          <a:off x="450762" y="1219200"/>
          <a:ext cx="8823056" cy="523311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52227"/>
                <a:gridCol w="2131221"/>
                <a:gridCol w="2039608"/>
              </a:tblGrid>
              <a:tr h="80719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dirty="0" smtClean="0"/>
                        <a:t>Produkto rodikliai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Siektina reikšmė 2020 m.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Pasiekta reikšmė 2020 m.</a:t>
                      </a:r>
                      <a:endParaRPr lang="lt-LT" dirty="0"/>
                    </a:p>
                  </a:txBody>
                  <a:tcPr/>
                </a:tc>
              </a:tr>
              <a:tr h="381196">
                <a:tc>
                  <a:txBody>
                    <a:bodyPr/>
                    <a:lstStyle/>
                    <a:p>
                      <a:pPr algn="l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2.3-P-1 </a:t>
                      </a:r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Įgyvendintos darnaus </a:t>
                      </a:r>
                      <a:r>
                        <a:rPr lang="lt-L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judumo</a:t>
                      </a:r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priemonės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0</a:t>
                      </a:r>
                    </a:p>
                  </a:txBody>
                  <a:tcPr marL="9525" marR="9525" marT="9525" marB="0"/>
                </a:tc>
              </a:tr>
              <a:tr h="409180">
                <a:tc>
                  <a:txBody>
                    <a:bodyPr/>
                    <a:lstStyle/>
                    <a:p>
                      <a:pPr algn="l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2.3-P-2 </a:t>
                      </a:r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Įsigytos naujos ekologiškos viešojo transporto </a:t>
                      </a:r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priemonės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/>
                </a:tc>
              </a:tr>
              <a:tr h="408401">
                <a:tc>
                  <a:txBody>
                    <a:bodyPr/>
                    <a:lstStyle/>
                    <a:p>
                      <a:pPr algn="l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2.3-P-3 </a:t>
                      </a:r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Įdiegtos intelektinės  transporto sistemos, </a:t>
                      </a:r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skaičius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</a:tr>
              <a:tr h="344317">
                <a:tc>
                  <a:txBody>
                    <a:bodyPr/>
                    <a:lstStyle/>
                    <a:p>
                      <a:pPr algn="l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2.3-P-4 </a:t>
                      </a:r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Įrengtos elektromobilių įkrovimo prieigos, </a:t>
                      </a:r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vnt.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0 </a:t>
                      </a:r>
                    </a:p>
                  </a:txBody>
                  <a:tcPr marL="9525" marR="9525" marT="9525" marB="0"/>
                </a:tc>
              </a:tr>
              <a:tr h="473264">
                <a:tc>
                  <a:txBody>
                    <a:bodyPr/>
                    <a:lstStyle/>
                    <a:p>
                      <a:pPr algn="l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2.3-P-5 </a:t>
                      </a:r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Įrengtų naujų dviračių ir (ar) pėsčiųjų takų, ir (ar) trasų </a:t>
                      </a:r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ilgis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566956">
                <a:tc>
                  <a:txBody>
                    <a:bodyPr/>
                    <a:lstStyle/>
                    <a:p>
                      <a:pPr algn="l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2.3-P-6 </a:t>
                      </a:r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Bendras metinis šiltnamio efektą sukeliančių dujų kiekio sumažėjimas, t CO2 </a:t>
                      </a:r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ekvivalentu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  <a:r>
                        <a:rPr lang="lt-LT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000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  <a:r>
                        <a:rPr lang="lt-LT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173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69184">
                <a:tc>
                  <a:txBody>
                    <a:bodyPr/>
                    <a:lstStyle/>
                    <a:p>
                      <a:pPr algn="l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2.3-P-7 </a:t>
                      </a:r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Bendras naujai nutiestų kelių TEN-T tinkle ilgis, km</a:t>
                      </a:r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5,4</a:t>
                      </a:r>
                    </a:p>
                  </a:txBody>
                  <a:tcPr marL="9525" marR="9525" marT="9525" marB="0"/>
                </a:tc>
              </a:tr>
              <a:tr h="381196">
                <a:tc>
                  <a:txBody>
                    <a:bodyPr/>
                    <a:lstStyle/>
                    <a:p>
                      <a:pPr algn="l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2.3-P-8 Įrengti </a:t>
                      </a:r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ženklinimo infrastruktūros priemones, vnt</a:t>
                      </a:r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178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39512">
                <a:tc>
                  <a:txBody>
                    <a:bodyPr/>
                    <a:lstStyle/>
                    <a:p>
                      <a:pPr algn="l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2.3-P-9 </a:t>
                      </a:r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Įsigyti gatvių valymo įrengimai, vnt</a:t>
                      </a:r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52716">
                <a:tc>
                  <a:txBody>
                    <a:bodyPr/>
                    <a:lstStyle/>
                    <a:p>
                      <a:pPr algn="l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2.3-P-10 </a:t>
                      </a:r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Lietaus nuotėkio plotas, iš kurio surenkamam paviršiniam (lietaus) vandeniui tvarkyti įrengta ir (ar) rekonstruota infrastruktūra, </a:t>
                      </a:r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ha.</a:t>
                      </a:r>
                    </a:p>
                    <a:p>
                      <a:pPr algn="l" fontAlgn="t"/>
                      <a:endParaRPr lang="lt-LT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2.3-P-11 Parengti darnaus </a:t>
                      </a:r>
                      <a:r>
                        <a:rPr lang="lt-LT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judumo</a:t>
                      </a:r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mieste planai, skaičius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404,60</a:t>
                      </a:r>
                    </a:p>
                    <a:p>
                      <a:pPr algn="ctr" fontAlgn="t"/>
                      <a:endParaRPr lang="lt-LT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endParaRPr lang="lt-LT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768,1</a:t>
                      </a:r>
                    </a:p>
                    <a:p>
                      <a:pPr algn="ctr" fontAlgn="t"/>
                      <a:endParaRPr lang="lt-LT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endParaRPr lang="lt-LT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41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Vilniaus miesto ITVP veiksmų planas</a:t>
            </a:r>
            <a:endParaRPr lang="lt-LT" dirty="0"/>
          </a:p>
        </p:txBody>
      </p:sp>
      <p:sp>
        <p:nvSpPr>
          <p:cNvPr id="6" name="Teksto vietos rezervavimo ženklas 2"/>
          <p:cNvSpPr txBox="1">
            <a:spLocks/>
          </p:cNvSpPr>
          <p:nvPr/>
        </p:nvSpPr>
        <p:spPr>
          <a:xfrm>
            <a:off x="6482079" y="1930400"/>
            <a:ext cx="3688080" cy="4015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lt-LT" dirty="0" smtClean="0"/>
              <a:t>Per 2014-2023 m. planuojama įgyvendinti 81 projektą.</a:t>
            </a:r>
          </a:p>
          <a:p>
            <a:pPr marL="0" indent="0">
              <a:buNone/>
            </a:pPr>
            <a:endParaRPr lang="lt-LT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lt-LT" dirty="0" smtClean="0"/>
              <a:t>Bendras biudžetas – 508 459 190,59 </a:t>
            </a:r>
            <a:r>
              <a:rPr lang="lt-LT" dirty="0" err="1" smtClean="0"/>
              <a:t>Eur</a:t>
            </a:r>
            <a:r>
              <a:rPr lang="lt-LT" dirty="0" smtClean="0"/>
              <a:t>, iš kurių 359 938 314,51 </a:t>
            </a:r>
            <a:r>
              <a:rPr lang="lt-LT" dirty="0" err="1" smtClean="0"/>
              <a:t>Eur</a:t>
            </a:r>
            <a:r>
              <a:rPr lang="lt-LT" dirty="0" smtClean="0"/>
              <a:t> ES ir VB lėšos.</a:t>
            </a:r>
          </a:p>
          <a:p>
            <a:pPr marL="0" indent="0">
              <a:buNone/>
            </a:pPr>
            <a:endParaRPr lang="lt-LT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lt-LT" dirty="0" smtClean="0"/>
              <a:t>Iki 2020 m. pabaigos panaudota 40,95 proc. arba 208 235 053,31 </a:t>
            </a:r>
            <a:r>
              <a:rPr lang="lt-LT" dirty="0" err="1" smtClean="0"/>
              <a:t>Eur</a:t>
            </a:r>
            <a:r>
              <a:rPr lang="lt-LT" dirty="0" smtClean="0"/>
              <a:t>, iš kurių 176 072 412,85  </a:t>
            </a:r>
            <a:r>
              <a:rPr lang="lt-LT" dirty="0" err="1" smtClean="0"/>
              <a:t>Eur</a:t>
            </a:r>
            <a:r>
              <a:rPr lang="lt-LT" dirty="0" smtClean="0"/>
              <a:t> ES ir VB lėšos.</a:t>
            </a:r>
            <a:endParaRPr lang="lt-LT" dirty="0"/>
          </a:p>
        </p:txBody>
      </p:sp>
      <p:graphicFrame>
        <p:nvGraphicFramePr>
          <p:cNvPr id="7" name="Lentelė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221246"/>
              </p:ext>
            </p:extLst>
          </p:nvPr>
        </p:nvGraphicFramePr>
        <p:xfrm>
          <a:off x="325119" y="1719138"/>
          <a:ext cx="6156960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519"/>
                <a:gridCol w="1869441"/>
                <a:gridCol w="1905000"/>
              </a:tblGrid>
              <a:tr h="832465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Planuojamas finansavimas 2014-2023 m. 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Panaudotas finansavimas iki 2020 m. pabaigos</a:t>
                      </a:r>
                      <a:endParaRPr lang="lt-L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dirty="0" smtClean="0"/>
                        <a:t>Bendras biudžetas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508</a:t>
                      </a:r>
                      <a:r>
                        <a:rPr lang="lt-LT" baseline="0" dirty="0" smtClean="0"/>
                        <a:t> 459 190,59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208</a:t>
                      </a:r>
                      <a:r>
                        <a:rPr lang="lt-LT" baseline="0" dirty="0" smtClean="0"/>
                        <a:t> 235 053,31</a:t>
                      </a:r>
                      <a:endParaRPr lang="lt-L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dirty="0" smtClean="0"/>
                        <a:t>Savivaldybės biudžeto lėšos</a:t>
                      </a:r>
                    </a:p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dirty="0" smtClean="0"/>
                        <a:t>148</a:t>
                      </a:r>
                      <a:r>
                        <a:rPr lang="lt-LT" baseline="0" dirty="0" smtClean="0"/>
                        <a:t> 520 876,08</a:t>
                      </a:r>
                      <a:endParaRPr lang="lt-LT" dirty="0" smtClean="0"/>
                    </a:p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32</a:t>
                      </a:r>
                      <a:r>
                        <a:rPr lang="lt-LT" baseline="0" dirty="0" smtClean="0"/>
                        <a:t> 162 640,46</a:t>
                      </a:r>
                      <a:endParaRPr lang="lt-L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dirty="0" smtClean="0"/>
                        <a:t>Europos</a:t>
                      </a:r>
                      <a:r>
                        <a:rPr lang="lt-LT" baseline="0" dirty="0" smtClean="0"/>
                        <a:t> Sąjungos ir valstybės biudžeto lėšos lėšos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359 938 314,51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176</a:t>
                      </a:r>
                      <a:r>
                        <a:rPr lang="lt-LT" baseline="0" dirty="0" smtClean="0"/>
                        <a:t> 072 412,85</a:t>
                      </a:r>
                      <a:endParaRPr lang="lt-L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10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716</TotalTime>
  <Words>925</Words>
  <Application>Microsoft Office PowerPoint</Application>
  <PresentationFormat>Plačiaekranė</PresentationFormat>
  <Paragraphs>208</Paragraphs>
  <Slides>10</Slides>
  <Notes>2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Vilniaus miesto Integruotų teritorijų vystymo programos (ITVP) įgyvendinimas 2020 metais</vt:lpstr>
      <vt:lpstr>„PowerPoint“ pateiktis</vt:lpstr>
      <vt:lpstr>Situacijos analizės pokyčiai už 2020 m.</vt:lpstr>
      <vt:lpstr>Programos stebėsenos rodiklių struktūra Vilniaus miesto ITVP</vt:lpstr>
      <vt:lpstr>Vilniaus miesto ITVP produkto rodikliai</vt:lpstr>
      <vt:lpstr>Vilniaus miesto ITVP produkto rodikliai</vt:lpstr>
      <vt:lpstr>Vilniaus miesto ITVP produkto rodikliai</vt:lpstr>
      <vt:lpstr>Vilniaus miesto ITVP produkto rodikliai</vt:lpstr>
      <vt:lpstr>Vilniaus miesto ITVP veiksmų planas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Asta Kundavičienė</dc:creator>
  <cp:lastModifiedBy>Vygantas Vilčiauskas</cp:lastModifiedBy>
  <cp:revision>53</cp:revision>
  <cp:lastPrinted>2020-02-26T13:51:40Z</cp:lastPrinted>
  <dcterms:created xsi:type="dcterms:W3CDTF">2020-02-24T04:54:13Z</dcterms:created>
  <dcterms:modified xsi:type="dcterms:W3CDTF">2021-02-24T09:18:54Z</dcterms:modified>
</cp:coreProperties>
</file>