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8"/>
  </p:notesMasterIdLst>
  <p:handoutMasterIdLst>
    <p:handoutMasterId r:id="rId9"/>
  </p:handoutMasterIdLst>
  <p:sldIdLst>
    <p:sldId id="256" r:id="rId2"/>
    <p:sldId id="257" r:id="rId3"/>
    <p:sldId id="259" r:id="rId4"/>
    <p:sldId id="267" r:id="rId5"/>
    <p:sldId id="260" r:id="rId6"/>
    <p:sldId id="268"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a Jakinevičiūtė" initials="SJ" lastIdx="1" clrIdx="0">
    <p:extLst>
      <p:ext uri="{19B8F6BF-5375-455C-9EA6-DF929625EA0E}">
        <p15:presenceInfo xmlns:p15="http://schemas.microsoft.com/office/powerpoint/2012/main" userId="S-1-5-21-4209697224-3871758227-447121003-195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19" autoAdjust="0"/>
    <p:restoredTop sz="94660"/>
  </p:normalViewPr>
  <p:slideViewPr>
    <p:cSldViewPr snapToGrid="0">
      <p:cViewPr varScale="1">
        <p:scale>
          <a:sx n="115" d="100"/>
          <a:sy n="115" d="100"/>
        </p:scale>
        <p:origin x="13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CB94C07B-3E45-4827-9A40-F4843E9E3F67}" type="datetimeFigureOut">
              <a:rPr lang="lt-LT" smtClean="0"/>
              <a:t>2017-06-16</a:t>
            </a:fld>
            <a:endParaRPr lang="lt-LT"/>
          </a:p>
        </p:txBody>
      </p:sp>
      <p:sp>
        <p:nvSpPr>
          <p:cNvPr id="4" name="Poraštės vietos rezervavimo ženklas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E517BF09-DC03-4916-86FE-0858DA3160F9}" type="slidenum">
              <a:rPr lang="lt-LT" smtClean="0"/>
              <a:t>‹#›</a:t>
            </a:fld>
            <a:endParaRPr lang="lt-LT"/>
          </a:p>
        </p:txBody>
      </p:sp>
    </p:spTree>
    <p:extLst>
      <p:ext uri="{BB962C8B-B14F-4D97-AF65-F5344CB8AC3E}">
        <p14:creationId xmlns:p14="http://schemas.microsoft.com/office/powerpoint/2010/main" val="3817079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DB85497-0850-43DA-81A8-5EE2E5C04FFC}" type="datetimeFigureOut">
              <a:rPr lang="lt-LT" smtClean="0"/>
              <a:t>2017-06-16</a:t>
            </a:fld>
            <a:endParaRPr lang="lt-LT"/>
          </a:p>
        </p:txBody>
      </p:sp>
      <p:sp>
        <p:nvSpPr>
          <p:cNvPr id="4" name="Skaidrės vaizdo vietos rezervavimo ženklas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994335C-8C90-466F-8173-82B06006F5C3}" type="slidenum">
              <a:rPr lang="lt-LT" smtClean="0"/>
              <a:t>‹#›</a:t>
            </a:fld>
            <a:endParaRPr lang="lt-LT"/>
          </a:p>
        </p:txBody>
      </p:sp>
    </p:spTree>
    <p:extLst>
      <p:ext uri="{BB962C8B-B14F-4D97-AF65-F5344CB8AC3E}">
        <p14:creationId xmlns:p14="http://schemas.microsoft.com/office/powerpoint/2010/main" val="3298993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D994335C-8C90-466F-8173-82B06006F5C3}" type="slidenum">
              <a:rPr lang="lt-LT" smtClean="0"/>
              <a:t>1</a:t>
            </a:fld>
            <a:endParaRPr lang="lt-LT"/>
          </a:p>
        </p:txBody>
      </p:sp>
    </p:spTree>
    <p:extLst>
      <p:ext uri="{BB962C8B-B14F-4D97-AF65-F5344CB8AC3E}">
        <p14:creationId xmlns:p14="http://schemas.microsoft.com/office/powerpoint/2010/main" val="1970526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D994335C-8C90-466F-8173-82B06006F5C3}" type="slidenum">
              <a:rPr lang="lt-LT" smtClean="0"/>
              <a:t>2</a:t>
            </a:fld>
            <a:endParaRPr lang="lt-LT"/>
          </a:p>
        </p:txBody>
      </p:sp>
    </p:spTree>
    <p:extLst>
      <p:ext uri="{BB962C8B-B14F-4D97-AF65-F5344CB8AC3E}">
        <p14:creationId xmlns:p14="http://schemas.microsoft.com/office/powerpoint/2010/main" val="169137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D994335C-8C90-466F-8173-82B06006F5C3}" type="slidenum">
              <a:rPr lang="lt-LT" smtClean="0"/>
              <a:t>3</a:t>
            </a:fld>
            <a:endParaRPr lang="lt-LT"/>
          </a:p>
        </p:txBody>
      </p:sp>
    </p:spTree>
    <p:extLst>
      <p:ext uri="{BB962C8B-B14F-4D97-AF65-F5344CB8AC3E}">
        <p14:creationId xmlns:p14="http://schemas.microsoft.com/office/powerpoint/2010/main" val="3497850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D994335C-8C90-466F-8173-82B06006F5C3}" type="slidenum">
              <a:rPr lang="lt-LT" smtClean="0"/>
              <a:t>4</a:t>
            </a:fld>
            <a:endParaRPr lang="lt-LT"/>
          </a:p>
        </p:txBody>
      </p:sp>
    </p:spTree>
    <p:extLst>
      <p:ext uri="{BB962C8B-B14F-4D97-AF65-F5344CB8AC3E}">
        <p14:creationId xmlns:p14="http://schemas.microsoft.com/office/powerpoint/2010/main" val="1334308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D994335C-8C90-466F-8173-82B06006F5C3}" type="slidenum">
              <a:rPr lang="lt-LT" smtClean="0"/>
              <a:t>5</a:t>
            </a:fld>
            <a:endParaRPr lang="lt-LT"/>
          </a:p>
        </p:txBody>
      </p:sp>
    </p:spTree>
    <p:extLst>
      <p:ext uri="{BB962C8B-B14F-4D97-AF65-F5344CB8AC3E}">
        <p14:creationId xmlns:p14="http://schemas.microsoft.com/office/powerpoint/2010/main" val="2148886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10"/>
          </p:nvPr>
        </p:nvSpPr>
        <p:spPr/>
        <p:txBody>
          <a:bodyPr/>
          <a:lstStyle/>
          <a:p>
            <a:fld id="{D994335C-8C90-466F-8173-82B06006F5C3}" type="slidenum">
              <a:rPr lang="lt-LT" smtClean="0"/>
              <a:t>6</a:t>
            </a:fld>
            <a:endParaRPr lang="lt-LT"/>
          </a:p>
        </p:txBody>
      </p:sp>
    </p:spTree>
    <p:extLst>
      <p:ext uri="{BB962C8B-B14F-4D97-AF65-F5344CB8AC3E}">
        <p14:creationId xmlns:p14="http://schemas.microsoft.com/office/powerpoint/2010/main" val="1668819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ncho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lt-LT" smtClean="0"/>
              <a:t>Spustelėję redag. ruoš. pavad. stilių</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lt-LT" smtClean="0"/>
              <a:t>Spustelėję redag. ruoš. pavad. stilių</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8" name="Date Placeholder 7"/>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8" name="Date Placeholder 7"/>
          <p:cNvSpPr>
            <a:spLocks noGrp="1"/>
          </p:cNvSpPr>
          <p:nvPr>
            <p:ph type="dt" sz="half" idx="10"/>
          </p:nvPr>
        </p:nvSpPr>
        <p:spPr/>
        <p:txBody>
          <a:bodyPr/>
          <a:lstStyle/>
          <a:p>
            <a:fld id="{5586B75A-687E-405C-8A0B-8D00578BA2C3}" type="datetimeFigureOut">
              <a:rPr lang="en-US" dirty="0"/>
              <a:pPr/>
              <a:t>6/16/2017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lt-LT" smtClean="0"/>
              <a:t>Spustelėję redag. ruoš. pavad. stilių</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6/16/2017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100015" y="881149"/>
            <a:ext cx="7315200" cy="3250277"/>
          </a:xfrm>
        </p:spPr>
        <p:txBody>
          <a:bodyPr>
            <a:noAutofit/>
          </a:bodyPr>
          <a:lstStyle/>
          <a:p>
            <a:pPr algn="ctr"/>
            <a:r>
              <a:rPr lang="lt-LT" sz="3200" dirty="0" smtClean="0">
                <a:solidFill>
                  <a:schemeClr val="tx1"/>
                </a:solidFill>
                <a:latin typeface="Calibri" panose="020F0502020204030204" pitchFamily="34" charset="0"/>
              </a:rPr>
              <a:t>Dėl Vilniaus regiono plėtros tarybos 2016 m. birželio 2 d. sprendimo Nr. 51/1S-18 „Dėl Vilniaus regiono plėtros tarybos nuostatų ir darbo reglamento patvirtinimo“ pakeitimo </a:t>
            </a:r>
            <a:br>
              <a:rPr lang="lt-LT" sz="3200" dirty="0" smtClean="0">
                <a:solidFill>
                  <a:schemeClr val="tx1"/>
                </a:solidFill>
                <a:latin typeface="Calibri" panose="020F0502020204030204" pitchFamily="34" charset="0"/>
              </a:rPr>
            </a:br>
            <a:r>
              <a:rPr lang="lt-LT" sz="3200" dirty="0">
                <a:solidFill>
                  <a:schemeClr val="tx1"/>
                </a:solidFill>
                <a:latin typeface="Calibri" panose="020F0502020204030204" pitchFamily="34" charset="0"/>
              </a:rPr>
              <a:t/>
            </a:r>
            <a:br>
              <a:rPr lang="lt-LT" sz="3200" dirty="0">
                <a:solidFill>
                  <a:schemeClr val="tx1"/>
                </a:solidFill>
                <a:latin typeface="Calibri" panose="020F0502020204030204" pitchFamily="34" charset="0"/>
              </a:rPr>
            </a:br>
            <a:r>
              <a:rPr lang="lt-LT" sz="2400" dirty="0" smtClean="0">
                <a:solidFill>
                  <a:schemeClr val="tx1"/>
                </a:solidFill>
                <a:latin typeface="Calibri" panose="020F0502020204030204" pitchFamily="34" charset="0"/>
              </a:rPr>
              <a:t>2017 m. birželio 16 d. </a:t>
            </a:r>
            <a:br>
              <a:rPr lang="lt-LT" sz="2400" dirty="0" smtClean="0">
                <a:solidFill>
                  <a:schemeClr val="tx1"/>
                </a:solidFill>
                <a:latin typeface="Calibri" panose="020F0502020204030204" pitchFamily="34" charset="0"/>
              </a:rPr>
            </a:br>
            <a:r>
              <a:rPr lang="lt-LT" sz="2400" dirty="0" smtClean="0">
                <a:solidFill>
                  <a:schemeClr val="tx1"/>
                </a:solidFill>
                <a:latin typeface="Calibri" panose="020F0502020204030204" pitchFamily="34" charset="0"/>
              </a:rPr>
              <a:t>Ukmergė </a:t>
            </a:r>
            <a:endParaRPr lang="lt-LT" sz="2400" dirty="0">
              <a:solidFill>
                <a:schemeClr val="tx1"/>
              </a:solidFill>
              <a:latin typeface="Calibri" panose="020F0502020204030204" pitchFamily="34" charset="0"/>
            </a:endParaRPr>
          </a:p>
        </p:txBody>
      </p:sp>
      <p:sp>
        <p:nvSpPr>
          <p:cNvPr id="3" name="Antrinis pavadinimas 2"/>
          <p:cNvSpPr>
            <a:spLocks noGrp="1"/>
          </p:cNvSpPr>
          <p:nvPr>
            <p:ph type="subTitle" idx="1"/>
          </p:nvPr>
        </p:nvSpPr>
        <p:spPr>
          <a:xfrm>
            <a:off x="1100015" y="4670246"/>
            <a:ext cx="7315200" cy="914400"/>
          </a:xfrm>
        </p:spPr>
        <p:txBody>
          <a:bodyPr>
            <a:normAutofit fontScale="70000" lnSpcReduction="20000"/>
          </a:bodyPr>
          <a:lstStyle/>
          <a:p>
            <a:pPr algn="r"/>
            <a:r>
              <a:rPr lang="lt-LT" b="1" dirty="0" smtClean="0">
                <a:solidFill>
                  <a:schemeClr val="tx1"/>
                </a:solidFill>
                <a:latin typeface="Calibri" panose="020F0502020204030204" pitchFamily="34" charset="0"/>
              </a:rPr>
              <a:t>Simona Jakinevičiūtė </a:t>
            </a:r>
          </a:p>
          <a:p>
            <a:pPr algn="r"/>
            <a:r>
              <a:rPr lang="lt-LT" b="1" dirty="0" smtClean="0">
                <a:solidFill>
                  <a:schemeClr val="tx1"/>
                </a:solidFill>
                <a:latin typeface="Calibri" panose="020F0502020204030204" pitchFamily="34" charset="0"/>
              </a:rPr>
              <a:t>Regioninės plėtros departamento prie Vidaus reikalų ministerijos </a:t>
            </a:r>
          </a:p>
          <a:p>
            <a:pPr algn="r"/>
            <a:r>
              <a:rPr lang="lt-LT" b="1" dirty="0" smtClean="0">
                <a:solidFill>
                  <a:schemeClr val="tx1"/>
                </a:solidFill>
                <a:latin typeface="Calibri" panose="020F0502020204030204" pitchFamily="34" charset="0"/>
              </a:rPr>
              <a:t>Techninės paramos administravimo ir veiklos koordinavimo skyriaus patarėja </a:t>
            </a:r>
            <a:endParaRPr lang="lt-LT"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344904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solidFill>
                  <a:schemeClr val="tx1"/>
                </a:solidFill>
                <a:latin typeface="Calibri" panose="020F0502020204030204" pitchFamily="34" charset="0"/>
              </a:rPr>
              <a:t>Priežastys </a:t>
            </a:r>
            <a:endParaRPr lang="lt-LT" dirty="0">
              <a:solidFill>
                <a:schemeClr val="tx1"/>
              </a:solidFill>
              <a:latin typeface="Calibri" panose="020F0502020204030204" pitchFamily="34" charset="0"/>
            </a:endParaRPr>
          </a:p>
        </p:txBody>
      </p:sp>
      <p:sp>
        <p:nvSpPr>
          <p:cNvPr id="3" name="Turinio vietos rezervavimo ženklas 2"/>
          <p:cNvSpPr>
            <a:spLocks noGrp="1"/>
          </p:cNvSpPr>
          <p:nvPr>
            <p:ph idx="1"/>
          </p:nvPr>
        </p:nvSpPr>
        <p:spPr/>
        <p:txBody>
          <a:bodyPr/>
          <a:lstStyle/>
          <a:p>
            <a:r>
              <a:rPr lang="lt-LT" dirty="0">
                <a:solidFill>
                  <a:schemeClr val="tx1"/>
                </a:solidFill>
                <a:latin typeface="Calibri" panose="020F0502020204030204" pitchFamily="34" charset="0"/>
              </a:rPr>
              <a:t>Regioninės plėtros departamento prie Vidaus reikalų ministerijos (toliau – Departamentas) direktoriaus 2016 m. spalio 17 d. įsakymu Nr. 51V-67 ir 2016 m. spalio 17 d. įsakymu Nr. 51V-66  buvo pakeisti ir nauja redakcija išdėstyti Departamento administracijos padalinių nuostatai bei tarp Departamento administracijos padalinių perskirstytos funkcijos. </a:t>
            </a:r>
          </a:p>
          <a:p>
            <a:endParaRPr lang="lt-LT" dirty="0" smtClean="0">
              <a:solidFill>
                <a:schemeClr val="tx1"/>
              </a:solidFill>
              <a:latin typeface="Calibri" panose="020F0502020204030204" pitchFamily="34" charset="0"/>
            </a:endParaRPr>
          </a:p>
          <a:p>
            <a:r>
              <a:rPr lang="lt-LT" dirty="0" smtClean="0">
                <a:solidFill>
                  <a:schemeClr val="tx1"/>
                </a:solidFill>
                <a:latin typeface="Calibri" panose="020F0502020204030204" pitchFamily="34" charset="0"/>
              </a:rPr>
              <a:t>Lietuvos Respublikos vidaus reikalų ministro </a:t>
            </a:r>
            <a:r>
              <a:rPr lang="nn-NO" dirty="0" smtClean="0">
                <a:solidFill>
                  <a:schemeClr val="tx1"/>
                </a:solidFill>
                <a:latin typeface="Calibri" panose="020F0502020204030204" pitchFamily="34" charset="0"/>
              </a:rPr>
              <a:t>2017 </a:t>
            </a:r>
            <a:r>
              <a:rPr lang="nn-NO" dirty="0">
                <a:solidFill>
                  <a:schemeClr val="tx1"/>
                </a:solidFill>
                <a:latin typeface="Calibri" panose="020F0502020204030204" pitchFamily="34" charset="0"/>
              </a:rPr>
              <a:t>m. gegužės 15 d. </a:t>
            </a:r>
            <a:r>
              <a:rPr lang="lt-LT" dirty="0" smtClean="0">
                <a:solidFill>
                  <a:schemeClr val="tx1"/>
                </a:solidFill>
                <a:latin typeface="Calibri" panose="020F0502020204030204" pitchFamily="34" charset="0"/>
              </a:rPr>
              <a:t>įsakymu </a:t>
            </a:r>
            <a:r>
              <a:rPr lang="nn-NO" dirty="0" smtClean="0">
                <a:solidFill>
                  <a:schemeClr val="tx1"/>
                </a:solidFill>
                <a:latin typeface="Calibri" panose="020F0502020204030204" pitchFamily="34" charset="0"/>
              </a:rPr>
              <a:t>Nr</a:t>
            </a:r>
            <a:r>
              <a:rPr lang="nn-NO" dirty="0">
                <a:solidFill>
                  <a:schemeClr val="tx1"/>
                </a:solidFill>
                <a:latin typeface="Calibri" panose="020F0502020204030204" pitchFamily="34" charset="0"/>
              </a:rPr>
              <a:t>. </a:t>
            </a:r>
            <a:r>
              <a:rPr lang="nn-NO" dirty="0" smtClean="0">
                <a:solidFill>
                  <a:schemeClr val="tx1"/>
                </a:solidFill>
                <a:latin typeface="Calibri" panose="020F0502020204030204" pitchFamily="34" charset="0"/>
              </a:rPr>
              <a:t>1V-367</a:t>
            </a:r>
            <a:r>
              <a:rPr lang="lt-LT" dirty="0">
                <a:solidFill>
                  <a:schemeClr val="tx1"/>
                </a:solidFill>
                <a:latin typeface="Calibri" panose="020F0502020204030204" pitchFamily="34" charset="0"/>
              </a:rPr>
              <a:t> „Dėl </a:t>
            </a:r>
            <a:r>
              <a:rPr lang="lt-LT" dirty="0" smtClean="0">
                <a:solidFill>
                  <a:schemeClr val="tx1"/>
                </a:solidFill>
                <a:latin typeface="Calibri" panose="020F0502020204030204" pitchFamily="34" charset="0"/>
              </a:rPr>
              <a:t>Lietuvos Respublikos vidaus reikalų ministro 2016 m. gegužės 19 d. įsakymo Nr. 1V-375 „Dėl Regiono plėtros tarybos pavyzdinių nuostatų ir Regiono plėtros tarybos pavyzdinio darbo reglamento patvirtinimo“ pakeitimo buvo pakeistas </a:t>
            </a:r>
            <a:r>
              <a:rPr lang="pt-BR" dirty="0">
                <a:solidFill>
                  <a:schemeClr val="tx1"/>
                </a:solidFill>
                <a:latin typeface="Calibri" panose="020F0502020204030204" pitchFamily="34" charset="0"/>
              </a:rPr>
              <a:t>Regiono plėtros tarybos </a:t>
            </a:r>
            <a:r>
              <a:rPr lang="pt-BR" dirty="0" smtClean="0">
                <a:solidFill>
                  <a:schemeClr val="tx1"/>
                </a:solidFill>
                <a:latin typeface="Calibri" panose="020F0502020204030204" pitchFamily="34" charset="0"/>
              </a:rPr>
              <a:t>pavyzdin</a:t>
            </a:r>
            <a:r>
              <a:rPr lang="lt-LT" dirty="0" err="1" smtClean="0">
                <a:solidFill>
                  <a:schemeClr val="tx1"/>
                </a:solidFill>
                <a:latin typeface="Calibri" panose="020F0502020204030204" pitchFamily="34" charset="0"/>
              </a:rPr>
              <a:t>is</a:t>
            </a:r>
            <a:r>
              <a:rPr lang="pt-BR" dirty="0" smtClean="0">
                <a:solidFill>
                  <a:schemeClr val="tx1"/>
                </a:solidFill>
                <a:latin typeface="Calibri" panose="020F0502020204030204" pitchFamily="34" charset="0"/>
              </a:rPr>
              <a:t> </a:t>
            </a:r>
            <a:r>
              <a:rPr lang="pt-BR" dirty="0">
                <a:solidFill>
                  <a:schemeClr val="tx1"/>
                </a:solidFill>
                <a:latin typeface="Calibri" panose="020F0502020204030204" pitchFamily="34" charset="0"/>
              </a:rPr>
              <a:t>darbo </a:t>
            </a:r>
            <a:r>
              <a:rPr lang="pt-BR" dirty="0" smtClean="0">
                <a:solidFill>
                  <a:schemeClr val="tx1"/>
                </a:solidFill>
                <a:latin typeface="Calibri" panose="020F0502020204030204" pitchFamily="34" charset="0"/>
              </a:rPr>
              <a:t>reglament</a:t>
            </a:r>
            <a:r>
              <a:rPr lang="lt-LT" dirty="0" err="1" smtClean="0">
                <a:solidFill>
                  <a:schemeClr val="tx1"/>
                </a:solidFill>
                <a:latin typeface="Calibri" panose="020F0502020204030204" pitchFamily="34" charset="0"/>
              </a:rPr>
              <a:t>as</a:t>
            </a:r>
            <a:r>
              <a:rPr lang="lt-LT" dirty="0" smtClean="0">
                <a:solidFill>
                  <a:schemeClr val="tx1"/>
                </a:solidFill>
                <a:latin typeface="Calibri" panose="020F0502020204030204" pitchFamily="34" charset="0"/>
              </a:rPr>
              <a:t>. </a:t>
            </a:r>
          </a:p>
          <a:p>
            <a:endParaRPr lang="lt-LT" dirty="0"/>
          </a:p>
        </p:txBody>
      </p:sp>
    </p:spTree>
    <p:extLst>
      <p:ext uri="{BB962C8B-B14F-4D97-AF65-F5344CB8AC3E}">
        <p14:creationId xmlns:p14="http://schemas.microsoft.com/office/powerpoint/2010/main" val="2884485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solidFill>
                  <a:schemeClr val="tx1"/>
                </a:solidFill>
                <a:latin typeface="Calibri" panose="020F0502020204030204" pitchFamily="34" charset="0"/>
              </a:rPr>
              <a:t>Pagrindiniai </a:t>
            </a:r>
            <a:r>
              <a:rPr lang="lt-LT" dirty="0" smtClean="0">
                <a:solidFill>
                  <a:schemeClr val="tx1"/>
                </a:solidFill>
                <a:latin typeface="Calibri" panose="020F0502020204030204" pitchFamily="34" charset="0"/>
              </a:rPr>
              <a:t>pakeitimai</a:t>
            </a:r>
            <a:r>
              <a:rPr lang="lt-LT" dirty="0">
                <a:solidFill>
                  <a:schemeClr val="tx1"/>
                </a:solidFill>
                <a:latin typeface="Calibri" panose="020F0502020204030204" pitchFamily="34" charset="0"/>
              </a:rPr>
              <a:t/>
            </a:r>
            <a:br>
              <a:rPr lang="lt-LT" dirty="0">
                <a:solidFill>
                  <a:schemeClr val="tx1"/>
                </a:solidFill>
                <a:latin typeface="Calibri" panose="020F0502020204030204" pitchFamily="34" charset="0"/>
              </a:rPr>
            </a:br>
            <a:endParaRPr lang="lt-LT" dirty="0"/>
          </a:p>
        </p:txBody>
      </p:sp>
      <p:sp>
        <p:nvSpPr>
          <p:cNvPr id="3" name="Turinio vietos rezervavimo ženklas 2"/>
          <p:cNvSpPr>
            <a:spLocks noGrp="1"/>
          </p:cNvSpPr>
          <p:nvPr>
            <p:ph idx="1"/>
          </p:nvPr>
        </p:nvSpPr>
        <p:spPr/>
        <p:txBody>
          <a:bodyPr>
            <a:normAutofit/>
          </a:bodyPr>
          <a:lstStyle/>
          <a:p>
            <a:pPr marL="0" indent="0">
              <a:buNone/>
            </a:pPr>
            <a:r>
              <a:rPr lang="lt-LT" dirty="0" smtClean="0">
                <a:solidFill>
                  <a:schemeClr val="tx1"/>
                </a:solidFill>
                <a:latin typeface="Calibri" panose="020F0502020204030204" pitchFamily="34" charset="0"/>
              </a:rPr>
              <a:t>Dalis </a:t>
            </a:r>
            <a:r>
              <a:rPr lang="lt-LT" dirty="0">
                <a:solidFill>
                  <a:schemeClr val="tx1"/>
                </a:solidFill>
                <a:latin typeface="Calibri" panose="020F0502020204030204" pitchFamily="34" charset="0"/>
              </a:rPr>
              <a:t>Departamento </a:t>
            </a:r>
            <a:r>
              <a:rPr lang="lt-LT" dirty="0" smtClean="0">
                <a:solidFill>
                  <a:schemeClr val="tx1"/>
                </a:solidFill>
                <a:latin typeface="Calibri" panose="020F0502020204030204" pitchFamily="34" charset="0"/>
              </a:rPr>
              <a:t>Vilniaus apskrities skyriaus </a:t>
            </a:r>
            <a:r>
              <a:rPr lang="lt-LT" dirty="0">
                <a:solidFill>
                  <a:schemeClr val="tx1"/>
                </a:solidFill>
                <a:latin typeface="Calibri" panose="020F0502020204030204" pitchFamily="34" charset="0"/>
              </a:rPr>
              <a:t>anksčiau vykdytų funkcijų, susijusių su </a:t>
            </a:r>
            <a:r>
              <a:rPr lang="lt-LT" dirty="0" smtClean="0">
                <a:solidFill>
                  <a:schemeClr val="tx1"/>
                </a:solidFill>
                <a:latin typeface="Calibri" panose="020F0502020204030204" pitchFamily="34" charset="0"/>
              </a:rPr>
              <a:t>Vilniaus regiono </a:t>
            </a:r>
            <a:r>
              <a:rPr lang="lt-LT" dirty="0">
                <a:solidFill>
                  <a:schemeClr val="tx1"/>
                </a:solidFill>
                <a:latin typeface="Calibri" panose="020F0502020204030204" pitchFamily="34" charset="0"/>
              </a:rPr>
              <a:t>plėtros </a:t>
            </a:r>
            <a:r>
              <a:rPr lang="lt-LT" dirty="0" smtClean="0">
                <a:solidFill>
                  <a:schemeClr val="tx1"/>
                </a:solidFill>
                <a:latin typeface="Calibri" panose="020F0502020204030204" pitchFamily="34" charset="0"/>
              </a:rPr>
              <a:t>tarybai </a:t>
            </a:r>
            <a:r>
              <a:rPr lang="lt-LT" dirty="0">
                <a:solidFill>
                  <a:schemeClr val="tx1"/>
                </a:solidFill>
                <a:latin typeface="Calibri" panose="020F0502020204030204" pitchFamily="34" charset="0"/>
              </a:rPr>
              <a:t>(toliau – Taryba) pateiktų teisės aktų projektų derinimu, informacijos viešinimu, dalyvavimu rengiant ir atnaujinant 2014–2020 m. Europos Sąjungos struktūrinių fondų lėšų valdymo ir kontrolės sistemos </a:t>
            </a:r>
            <a:r>
              <a:rPr lang="lt-LT" dirty="0" smtClean="0">
                <a:solidFill>
                  <a:schemeClr val="tx1"/>
                </a:solidFill>
                <a:latin typeface="Calibri" panose="020F0502020204030204" pitchFamily="34" charset="0"/>
              </a:rPr>
              <a:t>aprašymą, rengiant ir pristatant Tarybai klausimą dėl Tarybos darbo reglamento pakeitimo </a:t>
            </a:r>
            <a:r>
              <a:rPr lang="lt-LT" dirty="0">
                <a:solidFill>
                  <a:schemeClr val="tx1"/>
                </a:solidFill>
                <a:latin typeface="Calibri" panose="020F0502020204030204" pitchFamily="34" charset="0"/>
              </a:rPr>
              <a:t>ir kt., nustatomos Departamento Techninės paramos administravimo ir veiklos koordinavimo </a:t>
            </a:r>
            <a:r>
              <a:rPr lang="lt-LT" dirty="0" smtClean="0">
                <a:solidFill>
                  <a:schemeClr val="tx1"/>
                </a:solidFill>
                <a:latin typeface="Calibri" panose="020F0502020204030204" pitchFamily="34" charset="0"/>
              </a:rPr>
              <a:t>skyriui</a:t>
            </a:r>
            <a:r>
              <a:rPr lang="lt-LT" dirty="0">
                <a:solidFill>
                  <a:schemeClr val="tx1"/>
                </a:solidFill>
                <a:latin typeface="Calibri" panose="020F0502020204030204" pitchFamily="34" charset="0"/>
              </a:rPr>
              <a:t>:</a:t>
            </a:r>
            <a:r>
              <a:rPr lang="lt-LT" dirty="0" smtClean="0">
                <a:solidFill>
                  <a:schemeClr val="tx1"/>
                </a:solidFill>
                <a:latin typeface="Calibri" panose="020F0502020204030204" pitchFamily="34" charset="0"/>
              </a:rPr>
              <a:t> </a:t>
            </a:r>
          </a:p>
          <a:p>
            <a:pPr marL="0" indent="0">
              <a:buNone/>
            </a:pPr>
            <a:r>
              <a:rPr lang="lt-LT" dirty="0" smtClean="0">
                <a:solidFill>
                  <a:schemeClr val="tx1"/>
                </a:solidFill>
                <a:latin typeface="Calibri" panose="020F0502020204030204" pitchFamily="34" charset="0"/>
              </a:rPr>
              <a:t>atitinkamai 40 p., 62 p., 63.1 p., 63.3 p., 68.1 p., 68.3 p. ir 74 p. </a:t>
            </a:r>
          </a:p>
          <a:p>
            <a:pPr marL="457200" indent="-457200">
              <a:buAutoNum type="arabicPeriod"/>
            </a:pPr>
            <a:endParaRPr lang="lt-LT" dirty="0">
              <a:solidFill>
                <a:schemeClr val="tx1"/>
              </a:solidFill>
              <a:latin typeface="Calibri" panose="020F0502020204030204" pitchFamily="34" charset="0"/>
            </a:endParaRPr>
          </a:p>
        </p:txBody>
      </p:sp>
    </p:spTree>
    <p:extLst>
      <p:ext uri="{BB962C8B-B14F-4D97-AF65-F5344CB8AC3E}">
        <p14:creationId xmlns:p14="http://schemas.microsoft.com/office/powerpoint/2010/main" val="1936683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solidFill>
                  <a:schemeClr val="tx1"/>
                </a:solidFill>
                <a:latin typeface="Calibri" panose="020F0502020204030204" pitchFamily="34" charset="0"/>
              </a:rPr>
              <a:t>Pagrindiniai pakeitimai</a:t>
            </a:r>
            <a:br>
              <a:rPr lang="lt-LT" dirty="0">
                <a:solidFill>
                  <a:schemeClr val="tx1"/>
                </a:solidFill>
                <a:latin typeface="Calibri" panose="020F0502020204030204" pitchFamily="34" charset="0"/>
              </a:rPr>
            </a:br>
            <a:endParaRPr lang="lt-LT" dirty="0"/>
          </a:p>
        </p:txBody>
      </p:sp>
      <p:sp>
        <p:nvSpPr>
          <p:cNvPr id="3" name="Turinio vietos rezervavimo ženklas 2"/>
          <p:cNvSpPr>
            <a:spLocks noGrp="1"/>
          </p:cNvSpPr>
          <p:nvPr>
            <p:ph idx="1"/>
          </p:nvPr>
        </p:nvSpPr>
        <p:spPr/>
        <p:txBody>
          <a:bodyPr/>
          <a:lstStyle/>
          <a:p>
            <a:r>
              <a:rPr lang="lt-LT" dirty="0" smtClean="0">
                <a:solidFill>
                  <a:schemeClr val="tx1"/>
                </a:solidFill>
                <a:latin typeface="Calibri" panose="020F0502020204030204" pitchFamily="34" charset="0"/>
              </a:rPr>
              <a:t>Atlikta keletas redakcinio pobūdžio pakeitimų: atitinkamai 39.1 p., 44 p., 46 p., 59 p., 60 p.</a:t>
            </a:r>
          </a:p>
          <a:p>
            <a:r>
              <a:rPr lang="lt-LT" dirty="0" smtClean="0">
                <a:solidFill>
                  <a:schemeClr val="tx1"/>
                </a:solidFill>
                <a:latin typeface="Calibri" panose="020F0502020204030204" pitchFamily="34" charset="0"/>
              </a:rPr>
              <a:t>Atliktas pakeitimas, susijęs su galimybe rengti ir teikti klausimus svarstyti Tarybos posėdyje: atitinkamai 25 p. </a:t>
            </a:r>
          </a:p>
        </p:txBody>
      </p:sp>
    </p:spTree>
    <p:extLst>
      <p:ext uri="{BB962C8B-B14F-4D97-AF65-F5344CB8AC3E}">
        <p14:creationId xmlns:p14="http://schemas.microsoft.com/office/powerpoint/2010/main" val="188978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solidFill>
                  <a:schemeClr val="tx1"/>
                </a:solidFill>
                <a:latin typeface="Calibri" panose="020F0502020204030204" pitchFamily="34" charset="0"/>
              </a:rPr>
              <a:t>Pagrindiniai pakeitimai</a:t>
            </a:r>
            <a:br>
              <a:rPr lang="lt-LT" dirty="0">
                <a:solidFill>
                  <a:schemeClr val="tx1"/>
                </a:solidFill>
                <a:latin typeface="Calibri" panose="020F0502020204030204" pitchFamily="34" charset="0"/>
              </a:rPr>
            </a:br>
            <a:endParaRPr lang="lt-LT" dirty="0"/>
          </a:p>
        </p:txBody>
      </p:sp>
      <p:sp>
        <p:nvSpPr>
          <p:cNvPr id="3" name="Turinio vietos rezervavimo ženklas 2"/>
          <p:cNvSpPr>
            <a:spLocks noGrp="1"/>
          </p:cNvSpPr>
          <p:nvPr>
            <p:ph idx="1"/>
          </p:nvPr>
        </p:nvSpPr>
        <p:spPr/>
        <p:txBody>
          <a:bodyPr>
            <a:normAutofit/>
          </a:bodyPr>
          <a:lstStyle/>
          <a:p>
            <a:r>
              <a:rPr lang="lt-LT" dirty="0">
                <a:solidFill>
                  <a:schemeClr val="tx1"/>
                </a:solidFill>
                <a:latin typeface="Calibri" panose="020F0502020204030204" pitchFamily="34" charset="0"/>
              </a:rPr>
              <a:t>Patikslinta nuostata dėl informavimo apie Tarybos narių dalyvavimą Tarybos posėdžiuose. Nustatoma, kad jei yra Tarybos narys, kuris nedalyvavo trečdalyje Tarybos posėdžių, apie tokį  Tarybos narį  raštu informuojama Tarybos narį delegavusi savivaldybės taryba ir Vidaus reikalų ministerija, o dėl </a:t>
            </a:r>
            <a:r>
              <a:rPr lang="lt-LT" u="sng" dirty="0">
                <a:solidFill>
                  <a:schemeClr val="tx1"/>
                </a:solidFill>
                <a:latin typeface="Calibri" panose="020F0502020204030204" pitchFamily="34" charset="0"/>
              </a:rPr>
              <a:t>Vyriausybės ar jos įgaliotos institucijos paskirto Tarybos nario ‒ Vidaus reikalų ministerija</a:t>
            </a:r>
            <a:r>
              <a:rPr lang="lt-LT" dirty="0" smtClean="0">
                <a:solidFill>
                  <a:schemeClr val="tx1"/>
                </a:solidFill>
                <a:latin typeface="Calibri" panose="020F0502020204030204" pitchFamily="34" charset="0"/>
              </a:rPr>
              <a:t>. (73 p.)</a:t>
            </a:r>
          </a:p>
          <a:p>
            <a:r>
              <a:rPr lang="lt-LT" dirty="0">
                <a:solidFill>
                  <a:schemeClr val="tx1"/>
                </a:solidFill>
                <a:latin typeface="Calibri" panose="020F0502020204030204" pitchFamily="34" charset="0"/>
              </a:rPr>
              <a:t>Patikslinta Tarybos posėdžio darbotvarkės projekto forma, ją pritaikant ir Tarybos posėdžiams, organizuojamiems rašytinės procedūros </a:t>
            </a:r>
            <a:r>
              <a:rPr lang="lt-LT" dirty="0" smtClean="0">
                <a:solidFill>
                  <a:schemeClr val="tx1"/>
                </a:solidFill>
                <a:latin typeface="Calibri" panose="020F0502020204030204" pitchFamily="34" charset="0"/>
              </a:rPr>
              <a:t>tvarka (Tarybos darbo reglamento 3 priedas). </a:t>
            </a:r>
            <a:endParaRPr lang="lt-LT" dirty="0">
              <a:solidFill>
                <a:schemeClr val="tx1"/>
              </a:solidFill>
              <a:latin typeface="Calibri" panose="020F0502020204030204" pitchFamily="34" charset="0"/>
            </a:endParaRPr>
          </a:p>
          <a:p>
            <a:endParaRPr lang="lt-LT" dirty="0"/>
          </a:p>
        </p:txBody>
      </p:sp>
    </p:spTree>
    <p:extLst>
      <p:ext uri="{BB962C8B-B14F-4D97-AF65-F5344CB8AC3E}">
        <p14:creationId xmlns:p14="http://schemas.microsoft.com/office/powerpoint/2010/main" val="303309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endParaRPr lang="lt-LT" dirty="0"/>
          </a:p>
        </p:txBody>
      </p:sp>
      <p:sp>
        <p:nvSpPr>
          <p:cNvPr id="3" name="Turinio vietos rezervavimo ženklas 2"/>
          <p:cNvSpPr>
            <a:spLocks noGrp="1"/>
          </p:cNvSpPr>
          <p:nvPr>
            <p:ph idx="1"/>
          </p:nvPr>
        </p:nvSpPr>
        <p:spPr/>
        <p:txBody>
          <a:bodyPr/>
          <a:lstStyle/>
          <a:p>
            <a:pPr marL="0" indent="0" algn="ctr">
              <a:buNone/>
            </a:pPr>
            <a:r>
              <a:rPr lang="lt-LT" sz="3200" dirty="0" smtClean="0">
                <a:solidFill>
                  <a:schemeClr val="tx1"/>
                </a:solidFill>
                <a:latin typeface="Calibri" panose="020F0502020204030204" pitchFamily="34" charset="0"/>
              </a:rPr>
              <a:t>Ačiū už dėmesį</a:t>
            </a:r>
            <a:r>
              <a:rPr lang="en-US" sz="3200" dirty="0" smtClean="0">
                <a:solidFill>
                  <a:schemeClr val="tx1"/>
                </a:solidFill>
                <a:latin typeface="Calibri" panose="020F0502020204030204" pitchFamily="34" charset="0"/>
              </a:rPr>
              <a:t>! </a:t>
            </a:r>
          </a:p>
          <a:p>
            <a:endParaRPr lang="lt-LT" dirty="0"/>
          </a:p>
        </p:txBody>
      </p:sp>
    </p:spTree>
    <p:extLst>
      <p:ext uri="{BB962C8B-B14F-4D97-AF65-F5344CB8AC3E}">
        <p14:creationId xmlns:p14="http://schemas.microsoft.com/office/powerpoint/2010/main" val="3188297434"/>
      </p:ext>
    </p:extLst>
  </p:cSld>
  <p:clrMapOvr>
    <a:masterClrMapping/>
  </p:clrMapOvr>
</p:sld>
</file>

<file path=ppt/theme/theme1.xml><?xml version="1.0" encoding="utf-8"?>
<a:theme xmlns:a="http://schemas.openxmlformats.org/drawingml/2006/main" name="Rėmeliai">
  <a:themeElements>
    <a:clrScheme name="Pasirinktinis 1">
      <a:dk1>
        <a:sysClr val="windowText" lastClr="000000"/>
      </a:dk1>
      <a:lt1>
        <a:sysClr val="window" lastClr="FFFFFF"/>
      </a:lt1>
      <a:dk2>
        <a:srgbClr val="EBDDC3"/>
      </a:dk2>
      <a:lt2>
        <a:srgbClr val="EBDDC3"/>
      </a:lt2>
      <a:accent1>
        <a:srgbClr val="94B6D2"/>
      </a:accent1>
      <a:accent2>
        <a:srgbClr val="F1CCB5"/>
      </a:accent2>
      <a:accent3>
        <a:srgbClr val="EDEEE5"/>
      </a:accent3>
      <a:accent4>
        <a:srgbClr val="F7EFDE"/>
      </a:accent4>
      <a:accent5>
        <a:srgbClr val="E4EDEB"/>
      </a:accent5>
      <a:accent6>
        <a:srgbClr val="EAE8E8"/>
      </a:accent6>
      <a:hlink>
        <a:srgbClr val="FDF0D0"/>
      </a:hlink>
      <a:folHlink>
        <a:srgbClr val="FCDE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TM03457475[[fn=Rėmelis]]</Template>
  <TotalTime>303</TotalTime>
  <Words>396</Words>
  <Application>Microsoft Office PowerPoint</Application>
  <PresentationFormat>Plačiaekranė</PresentationFormat>
  <Paragraphs>24</Paragraphs>
  <Slides>6</Slides>
  <Notes>6</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6</vt:i4>
      </vt:variant>
    </vt:vector>
  </HeadingPairs>
  <TitlesOfParts>
    <vt:vector size="10" baseType="lpstr">
      <vt:lpstr>Calibri</vt:lpstr>
      <vt:lpstr>Corbel</vt:lpstr>
      <vt:lpstr>Wingdings 2</vt:lpstr>
      <vt:lpstr>Rėmeliai</vt:lpstr>
      <vt:lpstr>Dėl Vilniaus regiono plėtros tarybos 2016 m. birželio 2 d. sprendimo Nr. 51/1S-18 „Dėl Vilniaus regiono plėtros tarybos nuostatų ir darbo reglamento patvirtinimo“ pakeitimo   2017 m. birželio 16 d.  Ukmergė </vt:lpstr>
      <vt:lpstr>Priežastys </vt:lpstr>
      <vt:lpstr>Pagrindiniai pakeitimai </vt:lpstr>
      <vt:lpstr>Pagrindiniai pakeitimai </vt:lpstr>
      <vt:lpstr>Pagrindiniai pakeitimai </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Simona Jakinevičiūtė</dc:creator>
  <cp:lastModifiedBy>Simona Jakinevičiūtė</cp:lastModifiedBy>
  <cp:revision>29</cp:revision>
  <cp:lastPrinted>2017-06-16T04:25:36Z</cp:lastPrinted>
  <dcterms:created xsi:type="dcterms:W3CDTF">2017-06-13T10:34:29Z</dcterms:created>
  <dcterms:modified xsi:type="dcterms:W3CDTF">2017-06-16T05:16:49Z</dcterms:modified>
</cp:coreProperties>
</file>