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5" r:id="rId2"/>
  </p:sldMasterIdLst>
  <p:notesMasterIdLst>
    <p:notesMasterId r:id="rId8"/>
  </p:notesMasterIdLst>
  <p:handoutMasterIdLst>
    <p:handoutMasterId r:id="rId9"/>
  </p:handoutMasterIdLst>
  <p:sldIdLst>
    <p:sldId id="263" r:id="rId3"/>
    <p:sldId id="277" r:id="rId4"/>
    <p:sldId id="286" r:id="rId5"/>
    <p:sldId id="287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1987" autoAdjust="0"/>
  </p:normalViewPr>
  <p:slideViewPr>
    <p:cSldViewPr snapToGrid="0" showGuides="1">
      <p:cViewPr varScale="1">
        <p:scale>
          <a:sx n="98" d="100"/>
          <a:sy n="98" d="100"/>
        </p:scale>
        <p:origin x="608" y="200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E3A402-6D52-A64A-B047-F93AC907FC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DF79A-DAD1-1345-8D38-92B99D9B21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6B210-272E-364A-B826-B61754464262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D1A5CD-4B90-AA49-AA68-760838C486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CED67-B661-724D-B15C-DE7EE6645B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99E80-0B8A-2248-AC32-1387876E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54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2B944-7335-46D6-9199-3F64B321D0CB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18D4B-781F-4EED-B360-D0286C54EC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95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rindi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" y="0"/>
            <a:ext cx="12192001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1346" y="365125"/>
            <a:ext cx="2376266" cy="720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7473" y="396474"/>
            <a:ext cx="4784527" cy="5478546"/>
          </a:xfrm>
          <a:prstGeom prst="rect">
            <a:avLst/>
          </a:prstGeom>
        </p:spPr>
      </p:pic>
      <p:sp>
        <p:nvSpPr>
          <p:cNvPr id="17" name="Title 3"/>
          <p:cNvSpPr>
            <a:spLocks noGrp="1"/>
          </p:cNvSpPr>
          <p:nvPr>
            <p:ph type="title" hasCustomPrompt="1"/>
          </p:nvPr>
        </p:nvSpPr>
        <p:spPr>
          <a:xfrm>
            <a:off x="1237695" y="3315287"/>
            <a:ext cx="833243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1237694" y="5016786"/>
            <a:ext cx="5388746" cy="41169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lang="en-US" sz="1800" b="1" kern="12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 err="1"/>
              <a:t>Vardenis</a:t>
            </a:r>
            <a:r>
              <a:rPr lang="en-US" dirty="0"/>
              <a:t> </a:t>
            </a:r>
            <a:r>
              <a:rPr lang="en-US" dirty="0" err="1"/>
              <a:t>Pavardenis</a:t>
            </a:r>
            <a:endParaRPr lang="en-US" dirty="0"/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237694" y="5360682"/>
            <a:ext cx="5388746" cy="44373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lang="en-US" sz="1800" b="0" kern="1200" dirty="0" err="1" smtClean="0">
                <a:solidFill>
                  <a:schemeClr val="bg1"/>
                </a:solidFill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pPr lvl="0"/>
            <a:r>
              <a:rPr lang="en-US" dirty="0" err="1"/>
              <a:t>Vardenispavardenis</a:t>
            </a:r>
            <a:r>
              <a:rPr lang="en-US" dirty="0"/>
              <a:t>@</a:t>
            </a:r>
          </a:p>
        </p:txBody>
      </p:sp>
      <p:sp>
        <p:nvSpPr>
          <p:cNvPr id="22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2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2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7" name="Picture 26"/>
          <p:cNvPicPr>
            <a:picLocks/>
          </p:cNvPicPr>
          <p:nvPr userDrawn="1"/>
        </p:nvPicPr>
        <p:blipFill rotWithShape="1">
          <a:blip r:embed="rId4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792303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84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LAUSIM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1" y="0"/>
            <a:ext cx="12192001" cy="5875020"/>
            <a:chOff x="-1" y="0"/>
            <a:chExt cx="12192001" cy="5875020"/>
          </a:xfrm>
        </p:grpSpPr>
        <p:sp>
          <p:nvSpPr>
            <p:cNvPr id="9" name="Rectangle 8"/>
            <p:cNvSpPr/>
            <p:nvPr userDrawn="1"/>
          </p:nvSpPr>
          <p:spPr>
            <a:xfrm>
              <a:off x="-1" y="0"/>
              <a:ext cx="12192001" cy="5867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407473" y="396474"/>
              <a:ext cx="4784527" cy="5478546"/>
            </a:xfrm>
            <a:prstGeom prst="rect">
              <a:avLst/>
            </a:prstGeom>
          </p:spPr>
        </p:pic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41346" y="365125"/>
            <a:ext cx="2376266" cy="720000"/>
          </a:xfrm>
          <a:prstGeom prst="rect">
            <a:avLst/>
          </a:prstGeom>
        </p:spPr>
      </p:pic>
      <p:sp>
        <p:nvSpPr>
          <p:cNvPr id="24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2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2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7" name="Picture 26"/>
          <p:cNvPicPr>
            <a:picLocks/>
          </p:cNvPicPr>
          <p:nvPr userDrawn="1"/>
        </p:nvPicPr>
        <p:blipFill rotWithShape="1">
          <a:blip r:embed="rId4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1204892" y="2619216"/>
            <a:ext cx="7772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KLAUSIMAI?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8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4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kutine skaid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1" y="0"/>
            <a:ext cx="12192001" cy="5875020"/>
            <a:chOff x="-1" y="0"/>
            <a:chExt cx="12192001" cy="5875020"/>
          </a:xfrm>
        </p:grpSpPr>
        <p:sp>
          <p:nvSpPr>
            <p:cNvPr id="9" name="Rectangle 8"/>
            <p:cNvSpPr/>
            <p:nvPr userDrawn="1"/>
          </p:nvSpPr>
          <p:spPr>
            <a:xfrm>
              <a:off x="-1" y="0"/>
              <a:ext cx="12192001" cy="5867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itle 1"/>
            <p:cNvSpPr txBox="1">
              <a:spLocks/>
            </p:cNvSpPr>
            <p:nvPr userDrawn="1"/>
          </p:nvSpPr>
          <p:spPr>
            <a:xfrm>
              <a:off x="1263615" y="2619216"/>
              <a:ext cx="777240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Roboto Thin" panose="02000000000000000000" pitchFamily="2" charset="0"/>
                  <a:ea typeface="Roboto Thin" panose="02000000000000000000" pitchFamily="2" charset="0"/>
                  <a:cs typeface="Roboto Thin" panose="02000000000000000000" pitchFamily="2" charset="0"/>
                </a:defRPr>
              </a:lvl1pPr>
            </a:lstStyle>
            <a:p>
              <a:r>
                <a:rPr lang="en-US" dirty="0">
                  <a:solidFill>
                    <a:schemeClr val="bg1"/>
                  </a:solidFill>
                </a:rPr>
                <a:t>A</a:t>
              </a:r>
              <a:r>
                <a:rPr lang="lt-LT" dirty="0">
                  <a:solidFill>
                    <a:schemeClr val="bg1"/>
                  </a:solidFill>
                </a:rPr>
                <a:t>ČIŪ UŽ DĖMESĮ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407473" y="396474"/>
              <a:ext cx="4784527" cy="5478546"/>
            </a:xfrm>
            <a:prstGeom prst="rect">
              <a:avLst/>
            </a:prstGeom>
          </p:spPr>
        </p:pic>
      </p:grp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41346" y="365125"/>
            <a:ext cx="2376266" cy="720000"/>
          </a:xfrm>
          <a:prstGeom prst="rect">
            <a:avLst/>
          </a:prstGeom>
        </p:spPr>
      </p:pic>
      <p:sp>
        <p:nvSpPr>
          <p:cNvPr id="30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1263615" y="4092200"/>
            <a:ext cx="5388746" cy="34848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2400" b="1" kern="12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 err="1"/>
              <a:t>Vardenis</a:t>
            </a:r>
            <a:r>
              <a:rPr lang="en-US" dirty="0"/>
              <a:t> </a:t>
            </a:r>
            <a:r>
              <a:rPr lang="en-US" dirty="0" err="1"/>
              <a:t>Pavardenis</a:t>
            </a:r>
            <a:endParaRPr lang="en-US" dirty="0"/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263615" y="4436096"/>
            <a:ext cx="5388746" cy="37560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2400" b="0" kern="1200" dirty="0" err="1" smtClean="0">
                <a:solidFill>
                  <a:schemeClr val="bg1"/>
                </a:solidFill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pPr lvl="0"/>
            <a:r>
              <a:rPr lang="en-US" dirty="0" err="1"/>
              <a:t>Vardenispavardenis</a:t>
            </a:r>
            <a:r>
              <a:rPr lang="en-US" dirty="0"/>
              <a:t>@</a:t>
            </a:r>
          </a:p>
        </p:txBody>
      </p:sp>
      <p:sp>
        <p:nvSpPr>
          <p:cNvPr id="32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3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3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5" name="Picture 34"/>
          <p:cNvPicPr>
            <a:picLocks/>
          </p:cNvPicPr>
          <p:nvPr userDrawn="1"/>
        </p:nvPicPr>
        <p:blipFill rotWithShape="1">
          <a:blip r:embed="rId4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7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4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trau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5876925"/>
          </a:xfrm>
          <a:solidFill>
            <a:schemeClr val="tx1"/>
          </a:solidFill>
        </p:spPr>
        <p:txBody>
          <a:bodyPr lIns="0" tIns="2088000">
            <a:normAutofit/>
          </a:bodyPr>
          <a:lstStyle>
            <a:lvl1pPr marL="0" indent="0" algn="ctr">
              <a:buNone/>
              <a:defRPr sz="800" b="0" baseline="0">
                <a:solidFill>
                  <a:srgbClr val="78BE20"/>
                </a:solidFill>
                <a:effectLst/>
              </a:defRPr>
            </a:lvl1pPr>
          </a:lstStyle>
          <a:p>
            <a:r>
              <a:rPr lang="en-GB" dirty="0"/>
              <a:t>ADD IMAGE BY CLICKING ICON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0149" y="459105"/>
            <a:ext cx="4916566" cy="1600200"/>
          </a:xfrm>
        </p:spPr>
        <p:txBody>
          <a:bodyPr anchor="t">
            <a:normAutofit/>
          </a:bodyPr>
          <a:lstStyle>
            <a:lvl1pPr>
              <a:defRPr lang="en-GB" sz="2400" kern="1200" dirty="0">
                <a:solidFill>
                  <a:schemeClr val="bg1"/>
                </a:solidFill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180" y="6096510"/>
            <a:ext cx="1782212" cy="540000"/>
          </a:xfrm>
          <a:prstGeom prst="rect">
            <a:avLst/>
          </a:prstGeom>
        </p:spPr>
      </p:pic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8415491" y="6358942"/>
            <a:ext cx="2743200" cy="180000"/>
          </a:xfrm>
        </p:spPr>
        <p:txBody>
          <a:bodyPr anchor="t"/>
          <a:lstStyle>
            <a:lvl1pPr algn="r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43891" y="6202545"/>
            <a:ext cx="4114800" cy="180000"/>
          </a:xfrm>
        </p:spPr>
        <p:txBody>
          <a:bodyPr anchor="ctr"/>
          <a:lstStyle>
            <a:lvl1pPr algn="r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2" cstate="print"/>
          <a:srcRect l="32855" r="62442"/>
          <a:stretch/>
        </p:blipFill>
        <p:spPr>
          <a:xfrm>
            <a:off x="11211563" y="6150510"/>
            <a:ext cx="108000" cy="432000"/>
          </a:xfrm>
          <a:prstGeom prst="rect">
            <a:avLst/>
          </a:prstGeom>
        </p:spPr>
      </p:pic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08744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75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espaskutine skaid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1" y="0"/>
            <a:ext cx="12192001" cy="5875020"/>
            <a:chOff x="-1" y="0"/>
            <a:chExt cx="12192001" cy="5875020"/>
          </a:xfrm>
        </p:grpSpPr>
        <p:sp>
          <p:nvSpPr>
            <p:cNvPr id="9" name="Rectangle 8"/>
            <p:cNvSpPr/>
            <p:nvPr userDrawn="1"/>
          </p:nvSpPr>
          <p:spPr>
            <a:xfrm>
              <a:off x="-1" y="0"/>
              <a:ext cx="12192001" cy="5867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407473" y="396474"/>
              <a:ext cx="4784527" cy="5478546"/>
            </a:xfrm>
            <a:prstGeom prst="rect">
              <a:avLst/>
            </a:prstGeom>
          </p:spPr>
        </p:pic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41346" y="365125"/>
            <a:ext cx="2376266" cy="720000"/>
          </a:xfrm>
          <a:prstGeom prst="rect">
            <a:avLst/>
          </a:prstGeom>
        </p:spPr>
      </p:pic>
      <p:sp>
        <p:nvSpPr>
          <p:cNvPr id="23" name="Title 3"/>
          <p:cNvSpPr>
            <a:spLocks noGrp="1"/>
          </p:cNvSpPr>
          <p:nvPr>
            <p:ph type="title" hasCustomPrompt="1"/>
          </p:nvPr>
        </p:nvSpPr>
        <p:spPr>
          <a:xfrm>
            <a:off x="1237695" y="3315287"/>
            <a:ext cx="833243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sp>
        <p:nvSpPr>
          <p:cNvPr id="24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2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2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7" name="Picture 26"/>
          <p:cNvPicPr>
            <a:picLocks/>
          </p:cNvPicPr>
          <p:nvPr userDrawn="1"/>
        </p:nvPicPr>
        <p:blipFill rotWithShape="1">
          <a:blip r:embed="rId4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044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4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po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581400" y="344805"/>
            <a:ext cx="8059738" cy="13255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40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1319504" y="2001519"/>
            <a:ext cx="10321634" cy="3591413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1346" y="365125"/>
            <a:ext cx="2376270" cy="720000"/>
          </a:xfrm>
          <a:prstGeom prst="rect">
            <a:avLst/>
          </a:prstGeom>
        </p:spPr>
      </p:pic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2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2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7" name="Picture 26"/>
          <p:cNvPicPr>
            <a:picLocks/>
          </p:cNvPicPr>
          <p:nvPr userDrawn="1"/>
        </p:nvPicPr>
        <p:blipFill rotWithShape="1">
          <a:blip r:embed="rId2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733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po foto 2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1400" y="344805"/>
            <a:ext cx="8059738" cy="13255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40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9503" y="2001519"/>
            <a:ext cx="5010275" cy="3591413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1346" y="365125"/>
            <a:ext cx="2376270" cy="72000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6630863" y="2001519"/>
            <a:ext cx="5010275" cy="3591413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2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3" name="Picture 22"/>
          <p:cNvPicPr>
            <a:picLocks/>
          </p:cNvPicPr>
          <p:nvPr userDrawn="1"/>
        </p:nvPicPr>
        <p:blipFill rotWithShape="1">
          <a:blip r:embed="rId2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34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733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 userDrawn="1"/>
        </p:nvPicPr>
        <p:blipFill rotWithShape="1">
          <a:blip r:embed="rId2" cstate="print"/>
          <a:srcRect r="18231"/>
          <a:stretch/>
        </p:blipFill>
        <p:spPr>
          <a:xfrm>
            <a:off x="7746897" y="385363"/>
            <a:ext cx="4442144" cy="60872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1400" y="344805"/>
            <a:ext cx="8059738" cy="13255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40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41346" y="365125"/>
            <a:ext cx="2376270" cy="720000"/>
          </a:xfrm>
          <a:prstGeom prst="rect">
            <a:avLst/>
          </a:prstGeom>
        </p:spPr>
      </p:pic>
      <p:sp>
        <p:nvSpPr>
          <p:cNvPr id="26" name="Content Placeholder 2"/>
          <p:cNvSpPr>
            <a:spLocks noGrp="1"/>
          </p:cNvSpPr>
          <p:nvPr>
            <p:ph sz="half" idx="1"/>
          </p:nvPr>
        </p:nvSpPr>
        <p:spPr>
          <a:xfrm>
            <a:off x="1319503" y="2001519"/>
            <a:ext cx="5010275" cy="3591413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sz="half" idx="13"/>
          </p:nvPr>
        </p:nvSpPr>
        <p:spPr>
          <a:xfrm>
            <a:off x="6630863" y="2001519"/>
            <a:ext cx="5010275" cy="3591413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2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3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3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5" name="Picture 34"/>
          <p:cNvPicPr>
            <a:picLocks/>
          </p:cNvPicPr>
          <p:nvPr userDrawn="1"/>
        </p:nvPicPr>
        <p:blipFill rotWithShape="1">
          <a:blip r:embed="rId3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5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84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uriny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/>
          <a:srcRect r="18231"/>
          <a:stretch/>
        </p:blipFill>
        <p:spPr>
          <a:xfrm>
            <a:off x="7746897" y="385363"/>
            <a:ext cx="4442144" cy="6087274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581400" y="344805"/>
            <a:ext cx="8059738" cy="13255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40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1319504" y="2001519"/>
            <a:ext cx="10321634" cy="3591413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41346" y="365125"/>
            <a:ext cx="2376270" cy="720000"/>
          </a:xfrm>
          <a:prstGeom prst="rect">
            <a:avLst/>
          </a:prstGeom>
        </p:spPr>
      </p:pic>
      <p:sp>
        <p:nvSpPr>
          <p:cNvPr id="16" name="Date Placeholder 6"/>
          <p:cNvSpPr>
            <a:spLocks noGrp="1"/>
          </p:cNvSpPr>
          <p:nvPr>
            <p:ph type="dt" sz="half" idx="10"/>
          </p:nvPr>
        </p:nvSpPr>
        <p:spPr>
          <a:xfrm>
            <a:off x="1435172" y="6358942"/>
            <a:ext cx="2743200" cy="180000"/>
          </a:xfrm>
        </p:spPr>
        <p:txBody>
          <a:bodyPr anchor="t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4114800" cy="180000"/>
          </a:xfrm>
        </p:spPr>
        <p:txBody>
          <a:bodyPr anchor="ctr"/>
          <a:lstStyle>
            <a:lvl1pPr algn="l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5" name="Picture 24"/>
          <p:cNvPicPr>
            <a:picLocks/>
          </p:cNvPicPr>
          <p:nvPr userDrawn="1"/>
        </p:nvPicPr>
        <p:blipFill rotWithShape="1">
          <a:blip r:embed="rId3" cstate="print"/>
          <a:srcRect l="32855" r="62442"/>
          <a:stretch/>
        </p:blipFill>
        <p:spPr>
          <a:xfrm>
            <a:off x="1319505" y="6150510"/>
            <a:ext cx="108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2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733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dia Placeholder 8"/>
          <p:cNvSpPr>
            <a:spLocks noGrp="1"/>
          </p:cNvSpPr>
          <p:nvPr>
            <p:ph type="media" sz="quarter" idx="13" hasCustomPrompt="1"/>
          </p:nvPr>
        </p:nvSpPr>
        <p:spPr>
          <a:xfrm>
            <a:off x="5592932" y="1947658"/>
            <a:ext cx="6040269" cy="3765231"/>
          </a:xfrm>
          <a:solidFill>
            <a:schemeClr val="tx1"/>
          </a:solidFill>
          <a:effectLst/>
        </p:spPr>
        <p:txBody>
          <a:bodyPr tIns="1584000">
            <a:normAutofit/>
          </a:bodyPr>
          <a:lstStyle>
            <a:lvl1pPr marL="0" indent="0" algn="ctr">
              <a:buNone/>
              <a:defRPr sz="800">
                <a:solidFill>
                  <a:srgbClr val="78BE20"/>
                </a:solidFill>
              </a:defRPr>
            </a:lvl1pPr>
          </a:lstStyle>
          <a:p>
            <a:r>
              <a:rPr lang="en-GB" dirty="0"/>
              <a:t>CLICK TO ADD MEDIA SIZE 16/9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118585" y="1947658"/>
            <a:ext cx="4181383" cy="3765231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118586" y="344805"/>
            <a:ext cx="10514616" cy="13255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40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180" y="6096510"/>
            <a:ext cx="1782212" cy="540000"/>
          </a:xfrm>
          <a:prstGeom prst="rect">
            <a:avLst/>
          </a:prstGeom>
        </p:spPr>
      </p:pic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>
          <a:xfrm>
            <a:off x="8415491" y="6358942"/>
            <a:ext cx="2743200" cy="180000"/>
          </a:xfrm>
        </p:spPr>
        <p:txBody>
          <a:bodyPr anchor="t"/>
          <a:lstStyle>
            <a:lvl1pPr algn="r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43891" y="6202545"/>
            <a:ext cx="4114800" cy="180000"/>
          </a:xfrm>
        </p:spPr>
        <p:txBody>
          <a:bodyPr anchor="ctr"/>
          <a:lstStyle>
            <a:lvl1pPr algn="r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pic>
        <p:nvPicPr>
          <p:cNvPr id="20" name="Picture 19"/>
          <p:cNvPicPr>
            <a:picLocks/>
          </p:cNvPicPr>
          <p:nvPr userDrawn="1"/>
        </p:nvPicPr>
        <p:blipFill rotWithShape="1">
          <a:blip r:embed="rId2" cstate="print"/>
          <a:srcRect l="32855" r="62442"/>
          <a:stretch/>
        </p:blipFill>
        <p:spPr>
          <a:xfrm>
            <a:off x="11211563" y="6150510"/>
            <a:ext cx="108000" cy="432000"/>
          </a:xfrm>
          <a:prstGeom prst="rect">
            <a:avLst/>
          </a:prstGeom>
        </p:spPr>
      </p:pic>
      <p:sp>
        <p:nvSpPr>
          <p:cNvPr id="2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13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dia Placeholder 8"/>
          <p:cNvSpPr>
            <a:spLocks noGrp="1"/>
          </p:cNvSpPr>
          <p:nvPr>
            <p:ph type="media" sz="quarter" idx="15" hasCustomPrompt="1"/>
          </p:nvPr>
        </p:nvSpPr>
        <p:spPr>
          <a:xfrm>
            <a:off x="6683470" y="1947657"/>
            <a:ext cx="4949736" cy="3765231"/>
          </a:xfrm>
          <a:solidFill>
            <a:schemeClr val="tx1"/>
          </a:solidFill>
          <a:effectLst/>
        </p:spPr>
        <p:txBody>
          <a:bodyPr tIns="1584000">
            <a:normAutofit/>
          </a:bodyPr>
          <a:lstStyle>
            <a:lvl1pPr marL="0" indent="0" algn="ctr">
              <a:buNone/>
              <a:defRPr sz="800" baseline="0">
                <a:solidFill>
                  <a:srgbClr val="78BE20"/>
                </a:solidFill>
              </a:defRPr>
            </a:lvl1pPr>
          </a:lstStyle>
          <a:p>
            <a:r>
              <a:rPr lang="en-GB" dirty="0"/>
              <a:t>CLICK TO ADD MEDIA SIZE 4/3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1118585" y="1947658"/>
            <a:ext cx="5228949" cy="3765231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0000" indent="-1800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540000" indent="-1800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1118586" y="344805"/>
            <a:ext cx="10514616" cy="13255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400"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180" y="6096510"/>
            <a:ext cx="1782212" cy="540000"/>
          </a:xfrm>
          <a:prstGeom prst="rect">
            <a:avLst/>
          </a:prstGeom>
        </p:spPr>
      </p:pic>
      <p:sp>
        <p:nvSpPr>
          <p:cNvPr id="25" name="Date Placeholder 6"/>
          <p:cNvSpPr>
            <a:spLocks noGrp="1"/>
          </p:cNvSpPr>
          <p:nvPr>
            <p:ph type="dt" sz="half" idx="10"/>
          </p:nvPr>
        </p:nvSpPr>
        <p:spPr>
          <a:xfrm>
            <a:off x="8415491" y="6358942"/>
            <a:ext cx="2743200" cy="180000"/>
          </a:xfrm>
        </p:spPr>
        <p:txBody>
          <a:bodyPr anchor="t"/>
          <a:lstStyle>
            <a:lvl1pPr algn="r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2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43891" y="6202545"/>
            <a:ext cx="4114800" cy="180000"/>
          </a:xfrm>
        </p:spPr>
        <p:txBody>
          <a:bodyPr anchor="ctr"/>
          <a:lstStyle>
            <a:lvl1pPr algn="r">
              <a:defRPr sz="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GB" dirty="0"/>
          </a:p>
        </p:txBody>
      </p:sp>
      <p:pic>
        <p:nvPicPr>
          <p:cNvPr id="27" name="Picture 26"/>
          <p:cNvPicPr>
            <a:picLocks/>
          </p:cNvPicPr>
          <p:nvPr userDrawn="1"/>
        </p:nvPicPr>
        <p:blipFill rotWithShape="1">
          <a:blip r:embed="rId2" cstate="print"/>
          <a:srcRect l="32855" r="62442"/>
          <a:stretch/>
        </p:blipFill>
        <p:spPr>
          <a:xfrm>
            <a:off x="11211563" y="6150510"/>
            <a:ext cx="108000" cy="432000"/>
          </a:xfrm>
          <a:prstGeom prst="rect">
            <a:avLst/>
          </a:prstGeom>
        </p:spPr>
      </p:pic>
      <p:sp>
        <p:nvSpPr>
          <p:cNvPr id="2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79473" y="6150510"/>
            <a:ext cx="556549" cy="432000"/>
          </a:xfrm>
        </p:spPr>
        <p:txBody>
          <a:bodyPr anchor="ctr"/>
          <a:lstStyle>
            <a:lvl1pPr algn="l">
              <a:defRPr sz="1800" b="1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53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10079"/>
            <a:ext cx="10515600" cy="4266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EA69-D55A-4C82-9095-129288D42DAB}" type="datetime4">
              <a:rPr lang="lt-LT" smtClean="0"/>
              <a:pPr/>
              <a:t>2018 m. vasario 27 d.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80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6" r:id="rId2"/>
    <p:sldLayoutId id="2147483674" r:id="rId3"/>
  </p:sldLayoutIdLst>
  <p:transition spd="slow">
    <p:push dir="u"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 Thin" panose="02000000000000000000" pitchFamily="2" charset="0"/>
          <a:ea typeface="Roboto Thin" panose="02000000000000000000" pitchFamily="2" charset="0"/>
          <a:cs typeface="Roboto Thin" panose="02000000000000000000" pitchFamily="2" charset="0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10079"/>
            <a:ext cx="10515600" cy="4266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EA69-D55A-4C82-9095-129288D42DAB}" type="datetime4">
              <a:rPr lang="lt-LT" smtClean="0"/>
              <a:pPr/>
              <a:t>2018 m. vasario 27 d.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8EF01-DBDB-4426-A7E8-91B2215FFD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0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6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 Thin" panose="02000000000000000000" pitchFamily="2" charset="0"/>
          <a:ea typeface="Roboto Thin" panose="02000000000000000000" pitchFamily="2" charset="0"/>
          <a:cs typeface="Roboto Thin" panose="02000000000000000000" pitchFamily="2" charset="0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.litvinaite@cci.lt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37694" y="2829380"/>
            <a:ext cx="8332433" cy="1325563"/>
          </a:xfrm>
        </p:spPr>
        <p:txBody>
          <a:bodyPr>
            <a:normAutofit/>
          </a:bodyPr>
          <a:lstStyle/>
          <a:p>
            <a:r>
              <a:rPr lang="en-US" dirty="0" err="1"/>
              <a:t>Pasiūlymai</a:t>
            </a:r>
            <a:r>
              <a:rPr lang="en-US" dirty="0"/>
              <a:t> </a:t>
            </a:r>
            <a:r>
              <a:rPr lang="en-US" dirty="0" err="1"/>
              <a:t>galimoms</a:t>
            </a:r>
            <a:r>
              <a:rPr lang="en-US" dirty="0"/>
              <a:t> </a:t>
            </a:r>
            <a:r>
              <a:rPr lang="en-US" dirty="0" err="1"/>
              <a:t>Vilniaus</a:t>
            </a:r>
            <a:r>
              <a:rPr lang="en-US" dirty="0"/>
              <a:t> </a:t>
            </a:r>
            <a:r>
              <a:rPr lang="en-US" dirty="0" err="1"/>
              <a:t>regiono</a:t>
            </a:r>
            <a:r>
              <a:rPr lang="en-US" dirty="0"/>
              <a:t> </a:t>
            </a:r>
            <a:r>
              <a:rPr lang="en-US" dirty="0" err="1"/>
              <a:t>specializacijos</a:t>
            </a:r>
            <a:r>
              <a:rPr lang="en-US" dirty="0"/>
              <a:t> </a:t>
            </a:r>
            <a:r>
              <a:rPr lang="en-US" dirty="0" err="1"/>
              <a:t>kryptims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lt-LT" dirty="0"/>
              <a:t>Vilniaus prekybos, pramonės ir amatų rūmai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Aistė Litvinaitė </a:t>
            </a:r>
            <a:r>
              <a:rPr lang="en-GB" dirty="0" err="1"/>
              <a:t>a.litvinaite@cci.lt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171" y="6202544"/>
            <a:ext cx="6034408" cy="198255"/>
          </a:xfrm>
        </p:spPr>
        <p:txBody>
          <a:bodyPr/>
          <a:lstStyle/>
          <a:p>
            <a:pPr lvl="0"/>
            <a:r>
              <a:rPr lang="lt-LT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2016-2017 METAIS ĮVYKDYTI IR VYKDOMI NACIONALINIAI BEI TARPTAUTINIAI PROJEKTAI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F01-DBDB-4426-A7E8-91B2215FFD2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56880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07225" y="344805"/>
            <a:ext cx="8515801" cy="1325563"/>
          </a:xfrm>
        </p:spPr>
        <p:txBody>
          <a:bodyPr>
            <a:normAutofit/>
          </a:bodyPr>
          <a:lstStyle/>
          <a:p>
            <a:pPr algn="ctr"/>
            <a:endParaRPr lang="en-GB" sz="3600" b="1" cap="al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36113" y="1924779"/>
            <a:ext cx="10321634" cy="3783690"/>
          </a:xfrm>
        </p:spPr>
        <p:txBody>
          <a:bodyPr>
            <a:normAutofit/>
          </a:bodyPr>
          <a:lstStyle/>
          <a:p>
            <a:pPr marL="177800" lvl="0" indent="-50800" algn="just">
              <a:spcBef>
                <a:spcPts val="900"/>
              </a:spcBef>
              <a:buSzPts val="2000"/>
              <a:buNone/>
            </a:pPr>
            <a:r>
              <a:rPr lang="lt-LT" sz="20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Vilniaus prekybos, pramonės ir amatų rūmai savo siūlymus teikia vadovaudamasi šiais principais:</a:t>
            </a:r>
          </a:p>
          <a:p>
            <a:pPr marL="469900" indent="-342900" algn="just">
              <a:spcBef>
                <a:spcPts val="900"/>
              </a:spcBef>
              <a:buSzPts val="2000"/>
            </a:pPr>
            <a:r>
              <a:rPr lang="lt-LT" sz="20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sumani regiono specializacija neturi dubliuoti valstybės jau patvirtintų strategijų/ sumanios specializacijos ir valstybinės reikšmės/lygmens projektų, tačiau turėtų juos papildyti;</a:t>
            </a:r>
          </a:p>
          <a:p>
            <a:pPr marL="469900" indent="-342900" algn="just">
              <a:spcBef>
                <a:spcPts val="900"/>
              </a:spcBef>
              <a:buSzPts val="2000"/>
            </a:pPr>
            <a:r>
              <a:rPr lang="lt-LT" sz="20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nepaneigiama, kad Vilniaus regionas apima šalies sostinę, su jai būdingomis savybėmis</a:t>
            </a:r>
          </a:p>
          <a:p>
            <a:pPr marL="469900" indent="-342900" algn="just">
              <a:spcBef>
                <a:spcPts val="900"/>
              </a:spcBef>
              <a:buSzPts val="2000"/>
            </a:pPr>
            <a:r>
              <a:rPr lang="lt-LT" sz="20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siūlomi prioritetai turi sustiprinti tas sritis, tačiau nepaneigti ir neužkirsti kelio kitiems regioniniams projektams, kurie pasirinktų krypčių neatitiks</a:t>
            </a:r>
          </a:p>
          <a:p>
            <a:pPr marL="469900" indent="-342900" algn="just">
              <a:spcBef>
                <a:spcPts val="900"/>
              </a:spcBef>
              <a:buSzPts val="2000"/>
            </a:pPr>
            <a:endParaRPr lang="lt-LT" sz="20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69900" indent="-342900" algn="just">
              <a:spcBef>
                <a:spcPts val="900"/>
              </a:spcBef>
              <a:buSzPts val="2000"/>
            </a:pPr>
            <a:endParaRPr lang="lt-LT" sz="20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69900" indent="-342900" algn="just">
              <a:spcBef>
                <a:spcPts val="900"/>
              </a:spcBef>
              <a:buSzPts val="2000"/>
            </a:pPr>
            <a:endParaRPr lang="lt-LT" sz="20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69900" indent="-342900" algn="just">
              <a:spcBef>
                <a:spcPts val="900"/>
              </a:spcBef>
              <a:buSzPts val="2000"/>
            </a:pPr>
            <a:endParaRPr lang="lt-LT" sz="20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just"/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9874-985B-4D62-8F15-AB8FCFFEC012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435171" y="6202544"/>
            <a:ext cx="6529733" cy="198255"/>
          </a:xfrm>
        </p:spPr>
        <p:txBody>
          <a:bodyPr/>
          <a:lstStyle/>
          <a:p>
            <a:pPr lvl="0"/>
            <a:r>
              <a:rPr lang="lt-LT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2016-2017 METAIS ĮVYKDYTI IR VYKDOMI NACIONALINIAI BEI TARPTAUTINIAI PROJEKTAI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F01-DBDB-4426-A7E8-91B2215FFD2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60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19C4-1A46-6C46-9F5A-3E8C82CA4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VPPAR </a:t>
            </a:r>
            <a:r>
              <a:rPr lang="en-US" dirty="0" err="1"/>
              <a:t>siūlo</a:t>
            </a:r>
            <a:r>
              <a:rPr lang="en-US" dirty="0"/>
              <a:t> </a:t>
            </a:r>
            <a:r>
              <a:rPr lang="en-US" dirty="0" err="1"/>
              <a:t>apsvarstyti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galimas</a:t>
            </a:r>
            <a:r>
              <a:rPr lang="en-US" dirty="0"/>
              <a:t> </a:t>
            </a:r>
            <a:r>
              <a:rPr lang="en-US" dirty="0" err="1"/>
              <a:t>išskirti</a:t>
            </a:r>
            <a:r>
              <a:rPr lang="en-US" dirty="0"/>
              <a:t> </a:t>
            </a:r>
            <a:r>
              <a:rPr lang="en-US" dirty="0" err="1"/>
              <a:t>šias</a:t>
            </a:r>
            <a:r>
              <a:rPr lang="en-US" dirty="0"/>
              <a:t> </a:t>
            </a:r>
            <a:r>
              <a:rPr lang="en-US" dirty="0" err="1"/>
              <a:t>kryptis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92B85-4E92-7242-8061-7356C42AD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6113" y="2674118"/>
            <a:ext cx="10321634" cy="3319995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lt-LT" sz="4000" dirty="0"/>
              <a:t>IRT ir </a:t>
            </a:r>
            <a:r>
              <a:rPr lang="lt-LT" sz="4000" dirty="0" err="1"/>
              <a:t>FinTech</a:t>
            </a:r>
            <a:endParaRPr lang="lt-LT" sz="4000" dirty="0"/>
          </a:p>
          <a:p>
            <a:pPr marL="742950" indent="-742950">
              <a:buAutoNum type="arabicPeriod"/>
            </a:pPr>
            <a:r>
              <a:rPr lang="lt-LT" sz="4000" dirty="0"/>
              <a:t>Kultūrinės kūrybinės industrijos </a:t>
            </a:r>
          </a:p>
          <a:p>
            <a:pPr marL="742950" indent="-742950">
              <a:buAutoNum type="arabicPeriod"/>
            </a:pPr>
            <a:r>
              <a:rPr lang="lt-LT" sz="4000" dirty="0"/>
              <a:t>Pažangi gamyba, </a:t>
            </a:r>
            <a:r>
              <a:rPr lang="lt-LT" sz="4000" dirty="0" err="1"/>
              <a:t>robotika</a:t>
            </a:r>
            <a:endParaRPr lang="lt-LT" sz="4000" dirty="0"/>
          </a:p>
          <a:p>
            <a:pPr marL="0" indent="0">
              <a:buNone/>
            </a:pPr>
            <a:endParaRPr lang="lt-LT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C60B2-DD7C-704D-82B1-7E1D66AB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72FF3-4403-A34A-9736-FA28C4A46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957C3-CEE1-ED48-A86D-15BBACDF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F01-DBDB-4426-A7E8-91B2215FFD21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89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1FF76-C8F4-5548-BECB-6D670B65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78EE-B545-254C-A01B-D8CC73D335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dirty="0" err="1"/>
              <a:t>Papildoma</a:t>
            </a:r>
            <a:r>
              <a:rPr lang="en-US" b="0" dirty="0"/>
              <a:t>, </a:t>
            </a:r>
            <a:r>
              <a:rPr lang="en-US" b="0" dirty="0" err="1"/>
              <a:t>horizontaliai</a:t>
            </a:r>
            <a:r>
              <a:rPr lang="en-US" b="0" dirty="0"/>
              <a:t> </a:t>
            </a:r>
            <a:r>
              <a:rPr lang="en-US" b="0" dirty="0" err="1"/>
              <a:t>galima</a:t>
            </a:r>
            <a:r>
              <a:rPr lang="en-US" b="0" dirty="0"/>
              <a:t> </a:t>
            </a:r>
            <a:r>
              <a:rPr lang="en-US" b="0" dirty="0" err="1"/>
              <a:t>orientuoti</a:t>
            </a:r>
            <a:r>
              <a:rPr lang="en-US" b="0" dirty="0"/>
              <a:t> </a:t>
            </a:r>
            <a:r>
              <a:rPr lang="en-US" b="0" dirty="0" err="1"/>
              <a:t>kryptis</a:t>
            </a:r>
            <a:r>
              <a:rPr lang="en-US" b="0" dirty="0"/>
              <a:t> – </a:t>
            </a:r>
            <a:r>
              <a:rPr lang="en-US" dirty="0" err="1"/>
              <a:t>žiedinės</a:t>
            </a:r>
            <a:r>
              <a:rPr lang="en-US" dirty="0"/>
              <a:t> </a:t>
            </a:r>
            <a:r>
              <a:rPr lang="en-US" dirty="0" err="1"/>
              <a:t>ekonomikos</a:t>
            </a:r>
            <a:r>
              <a:rPr lang="en-US" dirty="0"/>
              <a:t> </a:t>
            </a:r>
            <a:r>
              <a:rPr lang="en-US" dirty="0" err="1"/>
              <a:t>plėtra</a:t>
            </a:r>
            <a:r>
              <a:rPr lang="en-US" dirty="0"/>
              <a:t>/</a:t>
            </a:r>
            <a:r>
              <a:rPr lang="en-US" dirty="0" err="1"/>
              <a:t>skatinimas</a:t>
            </a:r>
            <a:r>
              <a:rPr lang="en-US" dirty="0"/>
              <a:t>.</a:t>
            </a:r>
          </a:p>
          <a:p>
            <a:r>
              <a:rPr lang="en-US" b="0" dirty="0" err="1"/>
              <a:t>Šis</a:t>
            </a:r>
            <a:r>
              <a:rPr lang="en-US" b="0" dirty="0"/>
              <a:t> </a:t>
            </a:r>
            <a:r>
              <a:rPr lang="en-US" b="0" dirty="0" err="1"/>
              <a:t>prioritetas</a:t>
            </a:r>
            <a:r>
              <a:rPr lang="en-US" b="0" dirty="0"/>
              <a:t> </a:t>
            </a:r>
            <a:r>
              <a:rPr lang="en-US" b="0" dirty="0" err="1"/>
              <a:t>neišvystytas</a:t>
            </a:r>
            <a:r>
              <a:rPr lang="en-US" b="0" dirty="0"/>
              <a:t>, </a:t>
            </a:r>
            <a:r>
              <a:rPr lang="en-US" b="0" dirty="0" err="1"/>
              <a:t>tačiau</a:t>
            </a:r>
            <a:r>
              <a:rPr lang="en-US" b="0" dirty="0"/>
              <a:t> </a:t>
            </a:r>
            <a:r>
              <a:rPr lang="en-US" b="0" dirty="0" err="1"/>
              <a:t>turi</a:t>
            </a:r>
            <a:r>
              <a:rPr lang="en-US" b="0" dirty="0"/>
              <a:t> </a:t>
            </a:r>
            <a:r>
              <a:rPr lang="en-US" b="0" dirty="0" err="1"/>
              <a:t>aiškią</a:t>
            </a:r>
            <a:r>
              <a:rPr lang="en-US" b="0" dirty="0"/>
              <a:t> </a:t>
            </a:r>
            <a:r>
              <a:rPr lang="en-US" b="0" dirty="0" err="1"/>
              <a:t>prioritetinę</a:t>
            </a:r>
            <a:r>
              <a:rPr lang="en-US" b="0" dirty="0"/>
              <a:t> </a:t>
            </a:r>
            <a:r>
              <a:rPr lang="en-US" b="0" dirty="0" err="1"/>
              <a:t>perspektyvą</a:t>
            </a:r>
            <a:r>
              <a:rPr lang="en-US" b="0" dirty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9FADB-1C7F-4444-9125-3E4D4D84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800-AB4D-45B7-92C1-AF1416F324A1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68C47-0DE1-0945-B120-5ECDC81C9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4095D-4E3A-A947-A172-3505B5C3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F01-DBDB-4426-A7E8-91B2215FFD2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50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Aistė Litvinaitė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a.litvinaite@cci.lt</a:t>
            </a:r>
            <a:r>
              <a:rPr lang="en-GB" dirty="0"/>
              <a:t>, 8 678 83984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47F02-8563-4939-BD03-201006BDDA12}" type="datetime4">
              <a:rPr lang="lt-LT" smtClean="0"/>
              <a:pPr/>
              <a:t>2018 m. vasario 27 d.</a:t>
            </a:fld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1435172" y="6202545"/>
            <a:ext cx="5808776" cy="186380"/>
          </a:xfrm>
        </p:spPr>
        <p:txBody>
          <a:bodyPr/>
          <a:lstStyle/>
          <a:p>
            <a:pPr lvl="0"/>
            <a:r>
              <a:rPr lang="lt-LT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2016-2017 METAIS ĮVYKDYTI IR VYKDOMI NACIONALINIAI BEI TARPTAUTINIAI PROJEKTAI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EF01-DBDB-4426-A7E8-91B2215FFD2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42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USH">
  <a:themeElements>
    <a:clrScheme name="VPPAR">
      <a:dk1>
        <a:srgbClr val="000000"/>
      </a:dk1>
      <a:lt1>
        <a:srgbClr val="FFFFFF"/>
      </a:lt1>
      <a:dk2>
        <a:srgbClr val="253746"/>
      </a:dk2>
      <a:lt2>
        <a:srgbClr val="D9E1E2"/>
      </a:lt2>
      <a:accent1>
        <a:srgbClr val="005587"/>
      </a:accent1>
      <a:accent2>
        <a:srgbClr val="279989"/>
      </a:accent2>
      <a:accent3>
        <a:srgbClr val="A5A5A5"/>
      </a:accent3>
      <a:accent4>
        <a:srgbClr val="FFC72C"/>
      </a:accent4>
      <a:accent5>
        <a:srgbClr val="E0004D"/>
      </a:accent5>
      <a:accent6>
        <a:srgbClr val="298FC2"/>
      </a:accent6>
      <a:hlink>
        <a:srgbClr val="298FC2"/>
      </a:hlink>
      <a:folHlink>
        <a:srgbClr val="27998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lniaus_amatu_rumai_PPT_template2.potx" id="{CDB5D633-6826-4C80-BAAC-FE50136645EA}" vid="{A2BFF27D-C298-499C-AE63-61E8C8CD562E}"/>
    </a:ext>
  </a:extLst>
</a:theme>
</file>

<file path=ppt/theme/theme2.xml><?xml version="1.0" encoding="utf-8"?>
<a:theme xmlns:a="http://schemas.openxmlformats.org/drawingml/2006/main" name="FADE">
  <a:themeElements>
    <a:clrScheme name="VPPAR">
      <a:dk1>
        <a:srgbClr val="000000"/>
      </a:dk1>
      <a:lt1>
        <a:srgbClr val="FFFFFF"/>
      </a:lt1>
      <a:dk2>
        <a:srgbClr val="253746"/>
      </a:dk2>
      <a:lt2>
        <a:srgbClr val="D9E1E2"/>
      </a:lt2>
      <a:accent1>
        <a:srgbClr val="005587"/>
      </a:accent1>
      <a:accent2>
        <a:srgbClr val="279989"/>
      </a:accent2>
      <a:accent3>
        <a:srgbClr val="A5A5A5"/>
      </a:accent3>
      <a:accent4>
        <a:srgbClr val="FFC72C"/>
      </a:accent4>
      <a:accent5>
        <a:srgbClr val="E0004D"/>
      </a:accent5>
      <a:accent6>
        <a:srgbClr val="298FC2"/>
      </a:accent6>
      <a:hlink>
        <a:srgbClr val="298FC2"/>
      </a:hlink>
      <a:folHlink>
        <a:srgbClr val="27998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lniaus_amatu_rumai_PPT_template2.potx" id="{CDB5D633-6826-4C80-BAAC-FE50136645EA}" vid="{C8FD8BAD-921D-4BFA-9583-693D96A4988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Vilniaus_amatu_rumai_PPT_template2</Template>
  <TotalTime>0</TotalTime>
  <Words>185</Words>
  <Application>Microsoft Macintosh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</vt:lpstr>
      <vt:lpstr>Roboto Thin</vt:lpstr>
      <vt:lpstr>PUSH</vt:lpstr>
      <vt:lpstr>FADE</vt:lpstr>
      <vt:lpstr>Pasiūlymai galimoms Vilniaus regiono specializacijos kryptims</vt:lpstr>
      <vt:lpstr>PowerPoint Presentation</vt:lpstr>
      <vt:lpstr>VPPAR siūlo apsvarstyti kaip galimas išskirti šias kryptis:  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2018-02-07T14:54:24Z</cp:lastPrinted>
  <dcterms:created xsi:type="dcterms:W3CDTF">2016-06-14T16:12:43Z</dcterms:created>
  <dcterms:modified xsi:type="dcterms:W3CDTF">2018-02-27T21:52:48Z</dcterms:modified>
</cp:coreProperties>
</file>