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9" r:id="rId4"/>
    <p:sldId id="261" r:id="rId5"/>
    <p:sldId id="270" r:id="rId6"/>
    <p:sldId id="288" r:id="rId7"/>
    <p:sldId id="289" r:id="rId8"/>
    <p:sldId id="290" r:id="rId9"/>
    <p:sldId id="279" r:id="rId10"/>
    <p:sldId id="291" r:id="rId11"/>
    <p:sldId id="282" r:id="rId12"/>
    <p:sldId id="292" r:id="rId13"/>
    <p:sldId id="283" r:id="rId14"/>
    <p:sldId id="293" r:id="rId15"/>
    <p:sldId id="284" r:id="rId16"/>
    <p:sldId id="294" r:id="rId17"/>
    <p:sldId id="285" r:id="rId18"/>
    <p:sldId id="295" r:id="rId19"/>
    <p:sldId id="286" r:id="rId20"/>
    <p:sldId id="287" r:id="rId21"/>
  </p:sldIdLst>
  <p:sldSz cx="9144000" cy="6858000" type="screen4x3"/>
  <p:notesSz cx="6735763" cy="9866313"/>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397" autoAdjust="0"/>
    <p:restoredTop sz="88122" autoAdjust="0"/>
  </p:normalViewPr>
  <p:slideViewPr>
    <p:cSldViewPr>
      <p:cViewPr>
        <p:scale>
          <a:sx n="100" d="100"/>
          <a:sy n="100" d="100"/>
        </p:scale>
        <p:origin x="-1944" y="-150"/>
      </p:cViewPr>
      <p:guideLst>
        <p:guide orient="horz" pos="2160"/>
        <p:guide pos="2880"/>
      </p:guideLst>
    </p:cSldViewPr>
  </p:slideViewPr>
  <p:outlineViewPr>
    <p:cViewPr>
      <p:scale>
        <a:sx n="33" d="100"/>
        <a:sy n="33" d="100"/>
      </p:scale>
      <p:origin x="48" y="15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70110F51-A949-415B-B8BE-334F00F13381}" type="datetimeFigureOut">
              <a:rPr lang="en-GB" smtClean="0"/>
              <a:t>28/02/2018</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9617E0F-54E2-4777-BC64-6D53F1F56023}" type="slidenum">
              <a:rPr lang="en-GB" smtClean="0"/>
              <a:t>‹#›</a:t>
            </a:fld>
            <a:endParaRPr lang="en-GB"/>
          </a:p>
        </p:txBody>
      </p:sp>
    </p:spTree>
    <p:extLst>
      <p:ext uri="{BB962C8B-B14F-4D97-AF65-F5344CB8AC3E}">
        <p14:creationId xmlns:p14="http://schemas.microsoft.com/office/powerpoint/2010/main" val="866825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Sektoriai sujungti, siekiant padidinti duomenų (ypač gautų apklausų metu) patikimumą. </a:t>
            </a:r>
            <a:endParaRPr lang="en-GB" dirty="0"/>
          </a:p>
        </p:txBody>
      </p:sp>
      <p:sp>
        <p:nvSpPr>
          <p:cNvPr id="4" name="Slide Number Placeholder 3"/>
          <p:cNvSpPr>
            <a:spLocks noGrp="1"/>
          </p:cNvSpPr>
          <p:nvPr>
            <p:ph type="sldNum" sz="quarter" idx="10"/>
          </p:nvPr>
        </p:nvSpPr>
        <p:spPr/>
        <p:txBody>
          <a:bodyPr/>
          <a:lstStyle/>
          <a:p>
            <a:fld id="{D9617E0F-54E2-4777-BC64-6D53F1F56023}" type="slidenum">
              <a:rPr lang="en-GB" smtClean="0"/>
              <a:t>2</a:t>
            </a:fld>
            <a:endParaRPr lang="en-GB"/>
          </a:p>
        </p:txBody>
      </p:sp>
    </p:spTree>
    <p:extLst>
      <p:ext uri="{BB962C8B-B14F-4D97-AF65-F5344CB8AC3E}">
        <p14:creationId xmlns:p14="http://schemas.microsoft.com/office/powerpoint/2010/main" val="2688468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Pastaba: </a:t>
            </a:r>
            <a:r>
              <a:rPr lang="lt-LT" dirty="0" smtClean="0">
                <a:solidFill>
                  <a:schemeClr val="bg1"/>
                </a:solidFill>
                <a:latin typeface="Arial Narrow" panose="020B0606020202030204" pitchFamily="34" charset="0"/>
                <a:cs typeface="Arial" panose="020B0604020202020204" pitchFamily="34" charset="0"/>
              </a:rPr>
              <a:t>C20-21</a:t>
            </a:r>
            <a:r>
              <a:rPr lang="lt-LT" baseline="0" dirty="0" smtClean="0">
                <a:solidFill>
                  <a:schemeClr val="bg1"/>
                </a:solidFill>
                <a:latin typeface="Arial Narrow" panose="020B0606020202030204" pitchFamily="34" charset="0"/>
                <a:cs typeface="Arial" panose="020B0604020202020204" pitchFamily="34" charset="0"/>
              </a:rPr>
              <a:t> sektoriai apima</a:t>
            </a:r>
            <a:r>
              <a:rPr lang="lt-LT" dirty="0" smtClean="0">
                <a:solidFill>
                  <a:schemeClr val="bg1"/>
                </a:solidFill>
                <a:latin typeface="Arial Narrow" panose="020B0606020202030204" pitchFamily="34" charset="0"/>
                <a:cs typeface="Arial" panose="020B0604020202020204" pitchFamily="34" charset="0"/>
              </a:rPr>
              <a:t> chemikalų, chemijos produktų, vaistų ir farmacinių preparatų gamyba. Šį sektorių sudarančios įmonės labai skiriasi. Biotechnologijų</a:t>
            </a:r>
            <a:r>
              <a:rPr lang="lt-LT" baseline="0" dirty="0" smtClean="0">
                <a:solidFill>
                  <a:schemeClr val="bg1"/>
                </a:solidFill>
                <a:latin typeface="Arial Narrow" panose="020B0606020202030204" pitchFamily="34" charset="0"/>
                <a:cs typeface="Arial" panose="020B0604020202020204" pitchFamily="34" charset="0"/>
              </a:rPr>
              <a:t> srityje veikiančios įmonės yra labai </a:t>
            </a:r>
            <a:r>
              <a:rPr lang="lt-LT" baseline="0" dirty="0" err="1" smtClean="0">
                <a:solidFill>
                  <a:schemeClr val="bg1"/>
                </a:solidFill>
                <a:latin typeface="Arial Narrow" panose="020B0606020202030204" pitchFamily="34" charset="0"/>
                <a:cs typeface="Arial" panose="020B0604020202020204" pitchFamily="34" charset="0"/>
              </a:rPr>
              <a:t>inovatyvios</a:t>
            </a:r>
            <a:r>
              <a:rPr lang="lt-LT" baseline="0" dirty="0" smtClean="0">
                <a:solidFill>
                  <a:schemeClr val="bg1"/>
                </a:solidFill>
                <a:latin typeface="Arial Narrow" panose="020B0606020202030204" pitchFamily="34" charset="0"/>
                <a:cs typeface="Arial" panose="020B0604020202020204" pitchFamily="34" charset="0"/>
              </a:rPr>
              <a:t> ir sparčiai auga. Tačiau tokių įmonių minėtame sektoriuje yra santykinai nedaug. Didesnę dalį sudaro mažos įmonės, kurios dažniausiai atstovauja chemijos produktų, vaistų tiekėjus Lietuvoje. Kadangi šios dvi įmonių grupės stipriai skiriasi, biotechnologijos išskirtos atskirai, o likusi dalis toliau nėra detaliai nagrinėjama.  </a:t>
            </a:r>
            <a:endParaRPr lang="lt-LT" dirty="0" smtClean="0">
              <a:solidFill>
                <a:schemeClr val="bg1"/>
              </a:solidFill>
              <a:latin typeface="Arial Narrow" panose="020B0606020202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9617E0F-54E2-4777-BC64-6D53F1F56023}" type="slidenum">
              <a:rPr lang="en-GB" smtClean="0"/>
              <a:t>4</a:t>
            </a:fld>
            <a:endParaRPr lang="en-GB"/>
          </a:p>
        </p:txBody>
      </p:sp>
    </p:spTree>
    <p:extLst>
      <p:ext uri="{BB962C8B-B14F-4D97-AF65-F5344CB8AC3E}">
        <p14:creationId xmlns:p14="http://schemas.microsoft.com/office/powerpoint/2010/main" val="403085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617E0F-54E2-4777-BC64-6D53F1F56023}" type="slidenum">
              <a:rPr lang="en-GB" smtClean="0"/>
              <a:t>5</a:t>
            </a:fld>
            <a:endParaRPr lang="en-GB"/>
          </a:p>
        </p:txBody>
      </p:sp>
    </p:spTree>
    <p:extLst>
      <p:ext uri="{BB962C8B-B14F-4D97-AF65-F5344CB8AC3E}">
        <p14:creationId xmlns:p14="http://schemas.microsoft.com/office/powerpoint/2010/main" val="3615102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665B2EB8-7C40-42C5-800C-A083B4FF53CD}" type="datetimeFigureOut">
              <a:rPr lang="lt-LT" smtClean="0"/>
              <a:t>2018-02-28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01274BF-4B8F-451E-A77C-ED82BD9BC336}" type="slidenum">
              <a:rPr lang="lt-LT" smtClean="0"/>
              <a:t>‹#›</a:t>
            </a:fld>
            <a:endParaRPr lang="lt-LT"/>
          </a:p>
        </p:txBody>
      </p:sp>
    </p:spTree>
    <p:extLst>
      <p:ext uri="{BB962C8B-B14F-4D97-AF65-F5344CB8AC3E}">
        <p14:creationId xmlns:p14="http://schemas.microsoft.com/office/powerpoint/2010/main" val="1480590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665B2EB8-7C40-42C5-800C-A083B4FF53CD}" type="datetimeFigureOut">
              <a:rPr lang="lt-LT" smtClean="0"/>
              <a:t>2018-02-28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01274BF-4B8F-451E-A77C-ED82BD9BC336}" type="slidenum">
              <a:rPr lang="lt-LT" smtClean="0"/>
              <a:t>‹#›</a:t>
            </a:fld>
            <a:endParaRPr lang="lt-LT"/>
          </a:p>
        </p:txBody>
      </p:sp>
    </p:spTree>
    <p:extLst>
      <p:ext uri="{BB962C8B-B14F-4D97-AF65-F5344CB8AC3E}">
        <p14:creationId xmlns:p14="http://schemas.microsoft.com/office/powerpoint/2010/main" val="2157721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665B2EB8-7C40-42C5-800C-A083B4FF53CD}" type="datetimeFigureOut">
              <a:rPr lang="lt-LT" smtClean="0"/>
              <a:t>2018-02-28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01274BF-4B8F-451E-A77C-ED82BD9BC336}" type="slidenum">
              <a:rPr lang="lt-LT" smtClean="0"/>
              <a:t>‹#›</a:t>
            </a:fld>
            <a:endParaRPr lang="lt-LT"/>
          </a:p>
        </p:txBody>
      </p:sp>
    </p:spTree>
    <p:extLst>
      <p:ext uri="{BB962C8B-B14F-4D97-AF65-F5344CB8AC3E}">
        <p14:creationId xmlns:p14="http://schemas.microsoft.com/office/powerpoint/2010/main" val="158864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665B2EB8-7C40-42C5-800C-A083B4FF53CD}" type="datetimeFigureOut">
              <a:rPr lang="lt-LT" smtClean="0"/>
              <a:t>2018-02-28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01274BF-4B8F-451E-A77C-ED82BD9BC336}" type="slidenum">
              <a:rPr lang="lt-LT" smtClean="0"/>
              <a:t>‹#›</a:t>
            </a:fld>
            <a:endParaRPr lang="lt-LT"/>
          </a:p>
        </p:txBody>
      </p:sp>
    </p:spTree>
    <p:extLst>
      <p:ext uri="{BB962C8B-B14F-4D97-AF65-F5344CB8AC3E}">
        <p14:creationId xmlns:p14="http://schemas.microsoft.com/office/powerpoint/2010/main" val="420523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5B2EB8-7C40-42C5-800C-A083B4FF53CD}" type="datetimeFigureOut">
              <a:rPr lang="lt-LT" smtClean="0"/>
              <a:t>2018-02-28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01274BF-4B8F-451E-A77C-ED82BD9BC336}" type="slidenum">
              <a:rPr lang="lt-LT" smtClean="0"/>
              <a:t>‹#›</a:t>
            </a:fld>
            <a:endParaRPr lang="lt-LT"/>
          </a:p>
        </p:txBody>
      </p:sp>
    </p:spTree>
    <p:extLst>
      <p:ext uri="{BB962C8B-B14F-4D97-AF65-F5344CB8AC3E}">
        <p14:creationId xmlns:p14="http://schemas.microsoft.com/office/powerpoint/2010/main" val="276266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665B2EB8-7C40-42C5-800C-A083B4FF53CD}" type="datetimeFigureOut">
              <a:rPr lang="lt-LT" smtClean="0"/>
              <a:t>2018-02-28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01274BF-4B8F-451E-A77C-ED82BD9BC336}" type="slidenum">
              <a:rPr lang="lt-LT" smtClean="0"/>
              <a:t>‹#›</a:t>
            </a:fld>
            <a:endParaRPr lang="lt-LT"/>
          </a:p>
        </p:txBody>
      </p:sp>
    </p:spTree>
    <p:extLst>
      <p:ext uri="{BB962C8B-B14F-4D97-AF65-F5344CB8AC3E}">
        <p14:creationId xmlns:p14="http://schemas.microsoft.com/office/powerpoint/2010/main" val="2075120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665B2EB8-7C40-42C5-800C-A083B4FF53CD}" type="datetimeFigureOut">
              <a:rPr lang="lt-LT" smtClean="0"/>
              <a:t>2018-02-28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401274BF-4B8F-451E-A77C-ED82BD9BC336}" type="slidenum">
              <a:rPr lang="lt-LT" smtClean="0"/>
              <a:t>‹#›</a:t>
            </a:fld>
            <a:endParaRPr lang="lt-LT"/>
          </a:p>
        </p:txBody>
      </p:sp>
    </p:spTree>
    <p:extLst>
      <p:ext uri="{BB962C8B-B14F-4D97-AF65-F5344CB8AC3E}">
        <p14:creationId xmlns:p14="http://schemas.microsoft.com/office/powerpoint/2010/main" val="305175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665B2EB8-7C40-42C5-800C-A083B4FF53CD}" type="datetimeFigureOut">
              <a:rPr lang="lt-LT" smtClean="0"/>
              <a:t>2018-02-28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401274BF-4B8F-451E-A77C-ED82BD9BC336}" type="slidenum">
              <a:rPr lang="lt-LT" smtClean="0"/>
              <a:t>‹#›</a:t>
            </a:fld>
            <a:endParaRPr lang="lt-LT"/>
          </a:p>
        </p:txBody>
      </p:sp>
    </p:spTree>
    <p:extLst>
      <p:ext uri="{BB962C8B-B14F-4D97-AF65-F5344CB8AC3E}">
        <p14:creationId xmlns:p14="http://schemas.microsoft.com/office/powerpoint/2010/main" val="500083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B2EB8-7C40-42C5-800C-A083B4FF53CD}" type="datetimeFigureOut">
              <a:rPr lang="lt-LT" smtClean="0"/>
              <a:t>2018-02-28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401274BF-4B8F-451E-A77C-ED82BD9BC336}" type="slidenum">
              <a:rPr lang="lt-LT" smtClean="0"/>
              <a:t>‹#›</a:t>
            </a:fld>
            <a:endParaRPr lang="lt-LT"/>
          </a:p>
        </p:txBody>
      </p:sp>
    </p:spTree>
    <p:extLst>
      <p:ext uri="{BB962C8B-B14F-4D97-AF65-F5344CB8AC3E}">
        <p14:creationId xmlns:p14="http://schemas.microsoft.com/office/powerpoint/2010/main" val="2572363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B2EB8-7C40-42C5-800C-A083B4FF53CD}" type="datetimeFigureOut">
              <a:rPr lang="lt-LT" smtClean="0"/>
              <a:t>2018-02-28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01274BF-4B8F-451E-A77C-ED82BD9BC336}" type="slidenum">
              <a:rPr lang="lt-LT" smtClean="0"/>
              <a:t>‹#›</a:t>
            </a:fld>
            <a:endParaRPr lang="lt-LT"/>
          </a:p>
        </p:txBody>
      </p:sp>
    </p:spTree>
    <p:extLst>
      <p:ext uri="{BB962C8B-B14F-4D97-AF65-F5344CB8AC3E}">
        <p14:creationId xmlns:p14="http://schemas.microsoft.com/office/powerpoint/2010/main" val="4194511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B2EB8-7C40-42C5-800C-A083B4FF53CD}" type="datetimeFigureOut">
              <a:rPr lang="lt-LT" smtClean="0"/>
              <a:t>2018-02-28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01274BF-4B8F-451E-A77C-ED82BD9BC336}" type="slidenum">
              <a:rPr lang="lt-LT" smtClean="0"/>
              <a:t>‹#›</a:t>
            </a:fld>
            <a:endParaRPr lang="lt-LT"/>
          </a:p>
        </p:txBody>
      </p:sp>
    </p:spTree>
    <p:extLst>
      <p:ext uri="{BB962C8B-B14F-4D97-AF65-F5344CB8AC3E}">
        <p14:creationId xmlns:p14="http://schemas.microsoft.com/office/powerpoint/2010/main" val="288035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B2EB8-7C40-42C5-800C-A083B4FF53CD}" type="datetimeFigureOut">
              <a:rPr lang="lt-LT" smtClean="0"/>
              <a:t>2018-02-28</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274BF-4B8F-451E-A77C-ED82BD9BC336}" type="slidenum">
              <a:rPr lang="lt-LT" smtClean="0"/>
              <a:t>‹#›</a:t>
            </a:fld>
            <a:endParaRPr lang="lt-LT"/>
          </a:p>
        </p:txBody>
      </p:sp>
    </p:spTree>
    <p:extLst>
      <p:ext uri="{BB962C8B-B14F-4D97-AF65-F5344CB8AC3E}">
        <p14:creationId xmlns:p14="http://schemas.microsoft.com/office/powerpoint/2010/main" val="3184591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2132856"/>
            <a:ext cx="7560840" cy="2400657"/>
          </a:xfrm>
          <a:prstGeom prst="rect">
            <a:avLst/>
          </a:prstGeom>
          <a:noFill/>
        </p:spPr>
        <p:txBody>
          <a:bodyPr wrap="square" rtlCol="0">
            <a:spAutoFit/>
          </a:bodyPr>
          <a:lstStyle/>
          <a:p>
            <a:pPr algn="just"/>
            <a:r>
              <a:rPr lang="lt-LT" sz="5000" dirty="0" smtClean="0">
                <a:solidFill>
                  <a:schemeClr val="tx1">
                    <a:lumMod val="75000"/>
                  </a:schemeClr>
                </a:solidFill>
                <a:latin typeface="Arial" panose="020B0604020202020204" pitchFamily="34" charset="0"/>
                <a:cs typeface="Arial" panose="020B0604020202020204" pitchFamily="34" charset="0"/>
              </a:rPr>
              <a:t>Ateitis priklauso nuo to</a:t>
            </a:r>
            <a:r>
              <a:rPr lang="en-US" sz="5000" dirty="0" smtClean="0">
                <a:solidFill>
                  <a:schemeClr val="tx1">
                    <a:lumMod val="75000"/>
                  </a:schemeClr>
                </a:solidFill>
                <a:latin typeface="Arial" panose="020B0604020202020204" pitchFamily="34" charset="0"/>
                <a:cs typeface="Arial" panose="020B0604020202020204" pitchFamily="34" charset="0"/>
              </a:rPr>
              <a:t>,</a:t>
            </a:r>
            <a:r>
              <a:rPr lang="lt-LT" sz="5000" dirty="0" smtClean="0">
                <a:solidFill>
                  <a:schemeClr val="tx1">
                    <a:lumMod val="75000"/>
                  </a:schemeClr>
                </a:solidFill>
                <a:latin typeface="Arial" panose="020B0604020202020204" pitchFamily="34" charset="0"/>
                <a:cs typeface="Arial" panose="020B0604020202020204" pitchFamily="34" charset="0"/>
              </a:rPr>
              <a:t> ką darai šiandien. </a:t>
            </a:r>
          </a:p>
          <a:p>
            <a:pPr algn="r"/>
            <a:r>
              <a:rPr lang="lt-LT" sz="5000" dirty="0" smtClean="0">
                <a:solidFill>
                  <a:schemeClr val="tx1">
                    <a:lumMod val="75000"/>
                  </a:schemeClr>
                </a:solidFill>
                <a:latin typeface="Arial" panose="020B0604020202020204" pitchFamily="34" charset="0"/>
                <a:cs typeface="Arial" panose="020B0604020202020204" pitchFamily="34" charset="0"/>
              </a:rPr>
              <a:t>-</a:t>
            </a:r>
            <a:r>
              <a:rPr lang="lt-LT" sz="5000" dirty="0" err="1" smtClean="0">
                <a:solidFill>
                  <a:schemeClr val="tx1">
                    <a:lumMod val="75000"/>
                  </a:schemeClr>
                </a:solidFill>
                <a:latin typeface="Arial" panose="020B0604020202020204" pitchFamily="34" charset="0"/>
                <a:cs typeface="Arial" panose="020B0604020202020204" pitchFamily="34" charset="0"/>
              </a:rPr>
              <a:t>Mohandas</a:t>
            </a:r>
            <a:r>
              <a:rPr lang="lt-LT" sz="5000" dirty="0" smtClean="0">
                <a:solidFill>
                  <a:schemeClr val="tx1">
                    <a:lumMod val="75000"/>
                  </a:schemeClr>
                </a:solidFill>
                <a:latin typeface="Arial" panose="020B0604020202020204" pitchFamily="34" charset="0"/>
                <a:cs typeface="Arial" panose="020B0604020202020204" pitchFamily="34" charset="0"/>
              </a:rPr>
              <a:t> </a:t>
            </a:r>
            <a:r>
              <a:rPr lang="lt-LT" sz="5000" dirty="0" err="1" smtClean="0">
                <a:solidFill>
                  <a:schemeClr val="tx1">
                    <a:lumMod val="75000"/>
                  </a:schemeClr>
                </a:solidFill>
                <a:latin typeface="Arial" panose="020B0604020202020204" pitchFamily="34" charset="0"/>
                <a:cs typeface="Arial" panose="020B0604020202020204" pitchFamily="34" charset="0"/>
              </a:rPr>
              <a:t>Gandhi</a:t>
            </a:r>
            <a:r>
              <a:rPr lang="lt-LT" sz="5000" dirty="0" smtClean="0">
                <a:solidFill>
                  <a:schemeClr val="tx1">
                    <a:lumMod val="75000"/>
                  </a:schemeClr>
                </a:solidFill>
                <a:latin typeface="Arial" panose="020B0604020202020204" pitchFamily="34" charset="0"/>
                <a:cs typeface="Arial" panose="020B0604020202020204" pitchFamily="34" charset="0"/>
              </a:rPr>
              <a:t> </a:t>
            </a:r>
            <a:endParaRPr lang="lt-LT" dirty="0">
              <a:solidFill>
                <a:schemeClr val="tx1">
                  <a:lumMod val="75000"/>
                </a:schemeClr>
              </a:solidFill>
              <a:latin typeface="Arial" panose="020B0604020202020204" pitchFamily="34" charset="0"/>
              <a:cs typeface="Arial" panose="020B0604020202020204" pitchFamily="34" charset="0"/>
            </a:endParaRPr>
          </a:p>
        </p:txBody>
      </p:sp>
      <p:sp>
        <p:nvSpPr>
          <p:cNvPr id="5" name="Rectangle 4"/>
          <p:cNvSpPr/>
          <p:nvPr/>
        </p:nvSpPr>
        <p:spPr>
          <a:xfrm>
            <a:off x="0" y="5957900"/>
            <a:ext cx="9144000" cy="900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7" name="Picture 2" descr="C:\Users\Aleksandr\Desktop\Go vilni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6022943"/>
            <a:ext cx="889366" cy="77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24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00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Title 1"/>
          <p:cNvSpPr>
            <a:spLocks noGrp="1"/>
          </p:cNvSpPr>
          <p:nvPr>
            <p:ph type="title"/>
          </p:nvPr>
        </p:nvSpPr>
        <p:spPr>
          <a:xfrm>
            <a:off x="-468560" y="-121450"/>
            <a:ext cx="8435280" cy="1143000"/>
          </a:xfrm>
        </p:spPr>
        <p:txBody>
          <a:bodyPr>
            <a:normAutofit/>
          </a:bodyPr>
          <a:lstStyle/>
          <a:p>
            <a:pPr algn="r"/>
            <a:r>
              <a:rPr lang="lt-LT" sz="3400" b="1" dirty="0">
                <a:solidFill>
                  <a:schemeClr val="bg1">
                    <a:lumMod val="95000"/>
                  </a:schemeClr>
                </a:solidFill>
                <a:latin typeface="Arial" panose="020B0604020202020204" pitchFamily="34" charset="0"/>
                <a:cs typeface="Arial" panose="020B0604020202020204" pitchFamily="34" charset="0"/>
              </a:rPr>
              <a:t>Dabartiniai garvežiai</a:t>
            </a:r>
            <a:endParaRPr lang="lt-LT" sz="3400" b="1" dirty="0" smtClean="0">
              <a:solidFill>
                <a:schemeClr val="bg1">
                  <a:lumMod val="95000"/>
                </a:schemeClr>
              </a:solidFill>
              <a:latin typeface="Arial" panose="020B0604020202020204" pitchFamily="34" charset="0"/>
              <a:cs typeface="Arial" panose="020B0604020202020204" pitchFamily="34" charset="0"/>
            </a:endParaRPr>
          </a:p>
        </p:txBody>
      </p:sp>
      <p:pic>
        <p:nvPicPr>
          <p:cNvPr id="7" name="Picture 2" descr="C:\Users\Aleksandr\Desktop\Go vilni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634" y="65043"/>
            <a:ext cx="889366" cy="7700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512" y="1196692"/>
            <a:ext cx="1645002" cy="477054"/>
          </a:xfrm>
          <a:prstGeom prst="rect">
            <a:avLst/>
          </a:prstGeom>
        </p:spPr>
        <p:txBody>
          <a:bodyPr wrap="none">
            <a:spAutoFit/>
          </a:bodyPr>
          <a:lstStyle/>
          <a:p>
            <a:pPr algn="ctr"/>
            <a:r>
              <a:rPr lang="lt-LT" sz="2500" b="1" dirty="0">
                <a:latin typeface="Arial" panose="020B0604020202020204" pitchFamily="34" charset="0"/>
                <a:cs typeface="Arial" panose="020B0604020202020204" pitchFamily="34" charset="0"/>
              </a:rPr>
              <a:t>Stiprybės</a:t>
            </a:r>
            <a:endParaRPr lang="en-GB" sz="2500" b="1" dirty="0">
              <a:latin typeface="Arial" panose="020B0604020202020204" pitchFamily="34" charset="0"/>
              <a:cs typeface="Arial" panose="020B0604020202020204" pitchFamily="34" charset="0"/>
            </a:endParaRPr>
          </a:p>
        </p:txBody>
      </p:sp>
      <p:sp>
        <p:nvSpPr>
          <p:cNvPr id="11" name="Rectangle 10"/>
          <p:cNvSpPr/>
          <p:nvPr/>
        </p:nvSpPr>
        <p:spPr>
          <a:xfrm>
            <a:off x="7782730" y="1204277"/>
            <a:ext cx="1361270" cy="477054"/>
          </a:xfrm>
          <a:prstGeom prst="rect">
            <a:avLst/>
          </a:prstGeom>
        </p:spPr>
        <p:txBody>
          <a:bodyPr wrap="none">
            <a:spAutoFit/>
          </a:bodyPr>
          <a:lstStyle/>
          <a:p>
            <a:pPr algn="ctr"/>
            <a:r>
              <a:rPr lang="lt-LT" sz="2500" b="1" dirty="0">
                <a:latin typeface="Arial" panose="020B0604020202020204" pitchFamily="34" charset="0"/>
                <a:cs typeface="Arial" panose="020B0604020202020204" pitchFamily="34" charset="0"/>
              </a:rPr>
              <a:t>Iššūkiai</a:t>
            </a:r>
          </a:p>
        </p:txBody>
      </p:sp>
      <p:pic>
        <p:nvPicPr>
          <p:cNvPr id="2" name="Picture 2" descr="C:\Users\Aleksandr\Desktop\Vilnius Go plots\Garvž.pl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28800"/>
            <a:ext cx="4487043" cy="44870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Aleksandr\Desktop\Vilnius Go plots\Garvž.minu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6212" y="1628056"/>
            <a:ext cx="4487788" cy="448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821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0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468560" y="-121450"/>
            <a:ext cx="8435280" cy="1143000"/>
          </a:xfrm>
        </p:spPr>
        <p:txBody>
          <a:bodyPr>
            <a:normAutofit/>
          </a:bodyPr>
          <a:lstStyle/>
          <a:p>
            <a:pPr algn="r"/>
            <a:r>
              <a:rPr lang="lt-LT" sz="3400" b="1" dirty="0" smtClean="0">
                <a:solidFill>
                  <a:schemeClr val="bg1">
                    <a:lumMod val="95000"/>
                  </a:schemeClr>
                </a:solidFill>
                <a:latin typeface="Arial" panose="020B0604020202020204" pitchFamily="34" charset="0"/>
                <a:cs typeface="Arial" panose="020B0604020202020204" pitchFamily="34" charset="0"/>
              </a:rPr>
              <a:t>Potencialūs prioritetai</a:t>
            </a:r>
          </a:p>
        </p:txBody>
      </p:sp>
      <p:pic>
        <p:nvPicPr>
          <p:cNvPr id="1026" name="Picture 2" descr="C:\Users\Aleksandr\Desktop\Go vilni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634" y="65043"/>
            <a:ext cx="889366" cy="7700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886967987"/>
              </p:ext>
            </p:extLst>
          </p:nvPr>
        </p:nvGraphicFramePr>
        <p:xfrm>
          <a:off x="51151" y="1034792"/>
          <a:ext cx="9073008" cy="2590800"/>
        </p:xfrm>
        <a:graphic>
          <a:graphicData uri="http://schemas.openxmlformats.org/drawingml/2006/table">
            <a:tbl>
              <a:tblPr firstRow="1" bandRow="1">
                <a:tableStyleId>{5C22544A-7EE6-4342-B048-85BDC9FD1C3A}</a:tableStyleId>
              </a:tblPr>
              <a:tblGrid>
                <a:gridCol w="3512737"/>
                <a:gridCol w="2823967"/>
                <a:gridCol w="2736304"/>
              </a:tblGrid>
              <a:tr h="370840">
                <a:tc>
                  <a:txBody>
                    <a:bodyPr/>
                    <a:lstStyle/>
                    <a:p>
                      <a:pPr algn="ctr"/>
                      <a:r>
                        <a:rPr lang="lt-LT" sz="2200" dirty="0" smtClean="0">
                          <a:latin typeface="Arial" panose="020B0604020202020204" pitchFamily="34" charset="0"/>
                          <a:cs typeface="Arial" panose="020B0604020202020204" pitchFamily="34" charset="0"/>
                        </a:rPr>
                        <a:t>Sektoriai</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r>
                        <a:rPr lang="lt-LT" sz="2200" dirty="0" smtClean="0">
                          <a:latin typeface="Arial" panose="020B0604020202020204" pitchFamily="34" charset="0"/>
                          <a:cs typeface="Arial" panose="020B0604020202020204" pitchFamily="34" charset="0"/>
                        </a:rPr>
                        <a:t>Stiprybės</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r>
                        <a:rPr lang="lt-LT" sz="2200" dirty="0" smtClean="0">
                          <a:latin typeface="Arial" panose="020B0604020202020204" pitchFamily="34" charset="0"/>
                          <a:cs typeface="Arial" panose="020B0604020202020204" pitchFamily="34" charset="0"/>
                        </a:rPr>
                        <a:t>Iššūkiai</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700" dirty="0" smtClean="0">
                          <a:latin typeface="Arial" panose="020B0604020202020204" pitchFamily="34" charset="0"/>
                          <a:cs typeface="Arial" panose="020B0604020202020204" pitchFamily="34" charset="0"/>
                        </a:rPr>
                        <a:t>J58 - Leidybinė veikla;</a:t>
                      </a:r>
                    </a:p>
                    <a:p>
                      <a:pPr marL="0" marR="0" indent="0" algn="l" defTabSz="914400" rtl="0" eaLnBrk="1" fontAlgn="auto" latinLnBrk="0" hangingPunct="1">
                        <a:lnSpc>
                          <a:spcPct val="100000"/>
                        </a:lnSpc>
                        <a:spcBef>
                          <a:spcPts val="0"/>
                        </a:spcBef>
                        <a:spcAft>
                          <a:spcPts val="0"/>
                        </a:spcAft>
                        <a:buClrTx/>
                        <a:buSzTx/>
                        <a:buFontTx/>
                        <a:buNone/>
                        <a:tabLst/>
                        <a:defRPr/>
                      </a:pPr>
                      <a:r>
                        <a:rPr lang="lt-LT" sz="1700" dirty="0" smtClean="0">
                          <a:latin typeface="Arial" panose="020B0604020202020204" pitchFamily="34" charset="0"/>
                          <a:cs typeface="Arial" panose="020B0604020202020204" pitchFamily="34" charset="0"/>
                        </a:rPr>
                        <a:t>J59 - Kino filmų, vaizdo filmų ir televizijos programų gamyba, garso įrašymo ir įrašų leidybos veikla	</a:t>
                      </a:r>
                    </a:p>
                    <a:p>
                      <a:pPr marL="0" marR="0" indent="0" algn="l" defTabSz="914400" rtl="0" eaLnBrk="1" fontAlgn="auto" latinLnBrk="0" hangingPunct="1">
                        <a:lnSpc>
                          <a:spcPct val="100000"/>
                        </a:lnSpc>
                        <a:spcBef>
                          <a:spcPts val="0"/>
                        </a:spcBef>
                        <a:spcAft>
                          <a:spcPts val="0"/>
                        </a:spcAft>
                        <a:buClrTx/>
                        <a:buSzTx/>
                        <a:buFontTx/>
                        <a:buNone/>
                        <a:tabLst/>
                        <a:defRPr/>
                      </a:pPr>
                      <a:r>
                        <a:rPr lang="lt-LT" sz="1700" dirty="0" smtClean="0">
                          <a:latin typeface="Arial" panose="020B0604020202020204" pitchFamily="34" charset="0"/>
                          <a:cs typeface="Arial" panose="020B0604020202020204" pitchFamily="34" charset="0"/>
                        </a:rPr>
                        <a:t>J60 - Programų rengimas ir transliavimas	</a:t>
                      </a:r>
                    </a:p>
                  </a:txBody>
                  <a:tcPr>
                    <a:lnL w="28575" cap="flat" cmpd="sng" algn="ctr">
                      <a:noFill/>
                      <a:prstDash val="solid"/>
                      <a:round/>
                      <a:headEnd type="none" w="med" len="med"/>
                      <a:tailEnd type="none" w="med" len="med"/>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lt-LT" sz="1700" dirty="0" smtClean="0">
                          <a:latin typeface="Arial" panose="020B0604020202020204" pitchFamily="34" charset="0"/>
                          <a:cs typeface="Arial" panose="020B0604020202020204" pitchFamily="34" charset="0"/>
                        </a:rPr>
                        <a:t>Tai stabiliai augantys kūrybinių industrijų sektoriai;</a:t>
                      </a:r>
                    </a:p>
                    <a:p>
                      <a:r>
                        <a:rPr lang="lt-LT" sz="1700" dirty="0" smtClean="0">
                          <a:latin typeface="Arial" panose="020B0604020202020204" pitchFamily="34" charset="0"/>
                          <a:cs typeface="Arial" panose="020B0604020202020204" pitchFamily="34" charset="0"/>
                        </a:rPr>
                        <a:t>Kuria kokybiškas darbo vietas;</a:t>
                      </a:r>
                    </a:p>
                    <a:p>
                      <a:r>
                        <a:rPr lang="lt-LT" sz="1700" dirty="0" smtClean="0">
                          <a:latin typeface="Arial" panose="020B0604020202020204" pitchFamily="34" charset="0"/>
                          <a:cs typeface="Arial" panose="020B0604020202020204" pitchFamily="34" charset="0"/>
                        </a:rPr>
                        <a:t>Didelė</a:t>
                      </a:r>
                      <a:r>
                        <a:rPr lang="lt-LT" sz="1700" baseline="0" dirty="0" smtClean="0">
                          <a:latin typeface="Arial" panose="020B0604020202020204" pitchFamily="34" charset="0"/>
                          <a:cs typeface="Arial" panose="020B0604020202020204" pitchFamily="34" charset="0"/>
                        </a:rPr>
                        <a:t> </a:t>
                      </a:r>
                      <a:r>
                        <a:rPr lang="lt-LT" sz="1700" baseline="0" dirty="0" err="1" smtClean="0">
                          <a:latin typeface="Arial" panose="020B0604020202020204" pitchFamily="34" charset="0"/>
                          <a:cs typeface="Arial" panose="020B0604020202020204" pitchFamily="34" charset="0"/>
                        </a:rPr>
                        <a:t>inovatyvių</a:t>
                      </a:r>
                      <a:r>
                        <a:rPr lang="lt-LT" sz="1700" baseline="0" dirty="0" smtClean="0">
                          <a:latin typeface="Arial" panose="020B0604020202020204" pitchFamily="34" charset="0"/>
                          <a:cs typeface="Arial" panose="020B0604020202020204" pitchFamily="34" charset="0"/>
                        </a:rPr>
                        <a:t> įmonių dalis.</a:t>
                      </a:r>
                      <a:endParaRPr lang="en-GB" sz="1700" dirty="0">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lt-LT" sz="1700" dirty="0" smtClean="0">
                          <a:latin typeface="Arial" panose="020B0604020202020204" pitchFamily="34" charset="0"/>
                          <a:cs typeface="Arial" panose="020B0604020202020204" pitchFamily="34" charset="0"/>
                        </a:rPr>
                        <a:t>Augimas – tai vis dar labai maži sektoriai;</a:t>
                      </a:r>
                    </a:p>
                    <a:p>
                      <a:r>
                        <a:rPr lang="lt-LT" sz="1700" baseline="0" dirty="0" smtClean="0">
                          <a:latin typeface="Arial" panose="020B0604020202020204" pitchFamily="34" charset="0"/>
                          <a:cs typeface="Arial" panose="020B0604020202020204" pitchFamily="34" charset="0"/>
                        </a:rPr>
                        <a:t>Eksportas – glaudesnė integracija į tarptautines vertės kūrimo grandines;</a:t>
                      </a:r>
                    </a:p>
                    <a:p>
                      <a:r>
                        <a:rPr lang="lt-LT" sz="1700" baseline="0" dirty="0" smtClean="0">
                          <a:latin typeface="Arial" panose="020B0604020202020204" pitchFamily="34" charset="0"/>
                          <a:cs typeface="Arial" panose="020B0604020202020204" pitchFamily="34" charset="0"/>
                        </a:rPr>
                        <a:t>Europos / pasaulio rinkose </a:t>
                      </a:r>
                      <a:r>
                        <a:rPr lang="lt-LT" sz="1700" baseline="0" dirty="0" err="1" smtClean="0">
                          <a:latin typeface="Arial" panose="020B0604020202020204" pitchFamily="34" charset="0"/>
                          <a:cs typeface="Arial" panose="020B0604020202020204" pitchFamily="34" charset="0"/>
                        </a:rPr>
                        <a:t>inovatyvių</a:t>
                      </a:r>
                      <a:r>
                        <a:rPr lang="lt-LT" sz="1700" baseline="0" dirty="0" smtClean="0">
                          <a:latin typeface="Arial" panose="020B0604020202020204" pitchFamily="34" charset="0"/>
                          <a:cs typeface="Arial" panose="020B0604020202020204" pitchFamily="34" charset="0"/>
                        </a:rPr>
                        <a:t> produktų kūrimas. </a:t>
                      </a:r>
                      <a:endParaRPr lang="en-GB" sz="1700" dirty="0">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071014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00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Title 1"/>
          <p:cNvSpPr>
            <a:spLocks noGrp="1"/>
          </p:cNvSpPr>
          <p:nvPr>
            <p:ph type="title"/>
          </p:nvPr>
        </p:nvSpPr>
        <p:spPr>
          <a:xfrm>
            <a:off x="-468560" y="-121450"/>
            <a:ext cx="8435280" cy="1143000"/>
          </a:xfrm>
        </p:spPr>
        <p:txBody>
          <a:bodyPr>
            <a:normAutofit/>
          </a:bodyPr>
          <a:lstStyle/>
          <a:p>
            <a:pPr algn="r"/>
            <a:r>
              <a:rPr lang="lt-LT" sz="3400" b="1" dirty="0">
                <a:solidFill>
                  <a:schemeClr val="bg1">
                    <a:lumMod val="95000"/>
                  </a:schemeClr>
                </a:solidFill>
                <a:latin typeface="Arial" panose="020B0604020202020204" pitchFamily="34" charset="0"/>
                <a:cs typeface="Arial" panose="020B0604020202020204" pitchFamily="34" charset="0"/>
              </a:rPr>
              <a:t>Potencialūs prioritetai</a:t>
            </a:r>
            <a:endParaRPr lang="lt-LT" sz="3400" b="1" dirty="0" smtClean="0">
              <a:solidFill>
                <a:schemeClr val="bg1">
                  <a:lumMod val="95000"/>
                </a:schemeClr>
              </a:solidFill>
              <a:latin typeface="Arial" panose="020B0604020202020204" pitchFamily="34" charset="0"/>
              <a:cs typeface="Arial" panose="020B0604020202020204" pitchFamily="34" charset="0"/>
            </a:endParaRPr>
          </a:p>
        </p:txBody>
      </p:sp>
      <p:pic>
        <p:nvPicPr>
          <p:cNvPr id="7" name="Picture 2" descr="C:\Users\Aleksandr\Desktop\Go vilni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634" y="65043"/>
            <a:ext cx="889366" cy="7700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512" y="1196692"/>
            <a:ext cx="1645002" cy="477054"/>
          </a:xfrm>
          <a:prstGeom prst="rect">
            <a:avLst/>
          </a:prstGeom>
        </p:spPr>
        <p:txBody>
          <a:bodyPr wrap="none">
            <a:spAutoFit/>
          </a:bodyPr>
          <a:lstStyle/>
          <a:p>
            <a:pPr algn="ctr"/>
            <a:r>
              <a:rPr lang="lt-LT" sz="2500" b="1" dirty="0">
                <a:latin typeface="Arial" panose="020B0604020202020204" pitchFamily="34" charset="0"/>
                <a:cs typeface="Arial" panose="020B0604020202020204" pitchFamily="34" charset="0"/>
              </a:rPr>
              <a:t>Stiprybės</a:t>
            </a:r>
            <a:endParaRPr lang="en-GB" sz="2500" b="1" dirty="0">
              <a:latin typeface="Arial" panose="020B0604020202020204" pitchFamily="34" charset="0"/>
              <a:cs typeface="Arial" panose="020B0604020202020204" pitchFamily="34" charset="0"/>
            </a:endParaRPr>
          </a:p>
        </p:txBody>
      </p:sp>
      <p:sp>
        <p:nvSpPr>
          <p:cNvPr id="11" name="Rectangle 10"/>
          <p:cNvSpPr/>
          <p:nvPr/>
        </p:nvSpPr>
        <p:spPr>
          <a:xfrm>
            <a:off x="7782730" y="1204277"/>
            <a:ext cx="1361270" cy="477054"/>
          </a:xfrm>
          <a:prstGeom prst="rect">
            <a:avLst/>
          </a:prstGeom>
        </p:spPr>
        <p:txBody>
          <a:bodyPr wrap="none">
            <a:spAutoFit/>
          </a:bodyPr>
          <a:lstStyle/>
          <a:p>
            <a:pPr algn="ctr"/>
            <a:r>
              <a:rPr lang="lt-LT" sz="2500" b="1" dirty="0">
                <a:latin typeface="Arial" panose="020B0604020202020204" pitchFamily="34" charset="0"/>
                <a:cs typeface="Arial" panose="020B0604020202020204" pitchFamily="34" charset="0"/>
              </a:rPr>
              <a:t>Iššūkiai</a:t>
            </a:r>
          </a:p>
        </p:txBody>
      </p:sp>
      <p:pic>
        <p:nvPicPr>
          <p:cNvPr id="5122" name="Picture 2" descr="C:\Users\Aleksandr\Desktop\Vilnius Go plots\Pot.prior.pl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26821"/>
            <a:ext cx="4489022" cy="4489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Aleksandr\Desktop\Vilnius Go plots\Pot.prior.minu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4978" y="1626821"/>
            <a:ext cx="4489022" cy="4489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0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468560" y="-121450"/>
            <a:ext cx="8435280" cy="1143000"/>
          </a:xfrm>
        </p:spPr>
        <p:txBody>
          <a:bodyPr>
            <a:normAutofit/>
          </a:bodyPr>
          <a:lstStyle/>
          <a:p>
            <a:pPr algn="r"/>
            <a:r>
              <a:rPr lang="lt-LT" sz="3400" b="1" dirty="0" smtClean="0">
                <a:solidFill>
                  <a:schemeClr val="bg1">
                    <a:lumMod val="95000"/>
                  </a:schemeClr>
                </a:solidFill>
                <a:latin typeface="Arial" panose="020B0604020202020204" pitchFamily="34" charset="0"/>
                <a:cs typeface="Arial" panose="020B0604020202020204" pitchFamily="34" charset="0"/>
              </a:rPr>
              <a:t>Sektoriai transformacijoje</a:t>
            </a:r>
          </a:p>
        </p:txBody>
      </p:sp>
      <p:pic>
        <p:nvPicPr>
          <p:cNvPr id="1026" name="Picture 2" descr="C:\Users\Aleksandr\Desktop\Go vilni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634" y="65043"/>
            <a:ext cx="889366" cy="7700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973225129"/>
              </p:ext>
            </p:extLst>
          </p:nvPr>
        </p:nvGraphicFramePr>
        <p:xfrm>
          <a:off x="51151" y="1034792"/>
          <a:ext cx="9073008" cy="4495800"/>
        </p:xfrm>
        <a:graphic>
          <a:graphicData uri="http://schemas.openxmlformats.org/drawingml/2006/table">
            <a:tbl>
              <a:tblPr firstRow="1" bandRow="1">
                <a:tableStyleId>{5C22544A-7EE6-4342-B048-85BDC9FD1C3A}</a:tableStyleId>
              </a:tblPr>
              <a:tblGrid>
                <a:gridCol w="3512737"/>
                <a:gridCol w="2823967"/>
                <a:gridCol w="2736304"/>
              </a:tblGrid>
              <a:tr h="370840">
                <a:tc>
                  <a:txBody>
                    <a:bodyPr/>
                    <a:lstStyle/>
                    <a:p>
                      <a:pPr algn="ctr"/>
                      <a:r>
                        <a:rPr lang="lt-LT" sz="2200" dirty="0" smtClean="0">
                          <a:latin typeface="Arial" panose="020B0604020202020204" pitchFamily="34" charset="0"/>
                          <a:cs typeface="Arial" panose="020B0604020202020204" pitchFamily="34" charset="0"/>
                        </a:rPr>
                        <a:t>Sektoriai</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r>
                        <a:rPr lang="lt-LT" sz="2200" dirty="0" smtClean="0">
                          <a:latin typeface="Arial" panose="020B0604020202020204" pitchFamily="34" charset="0"/>
                          <a:cs typeface="Arial" panose="020B0604020202020204" pitchFamily="34" charset="0"/>
                        </a:rPr>
                        <a:t>Stiprybės</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r>
                        <a:rPr lang="lt-LT" sz="2200" dirty="0" smtClean="0">
                          <a:latin typeface="Arial" panose="020B0604020202020204" pitchFamily="34" charset="0"/>
                          <a:cs typeface="Arial" panose="020B0604020202020204" pitchFamily="34" charset="0"/>
                        </a:rPr>
                        <a:t>Iššūkiai</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700" dirty="0" smtClean="0">
                          <a:latin typeface="Arial" panose="020B0604020202020204" pitchFamily="34" charset="0"/>
                          <a:cs typeface="Arial" panose="020B0604020202020204" pitchFamily="34" charset="0"/>
                        </a:rPr>
                        <a:t>C22-23: Guminių, plastikinių ir kitų nemetalo mineralinių produktų gamyba</a:t>
                      </a:r>
                    </a:p>
                  </a:txBody>
                  <a:tcPr>
                    <a:lnL w="28575" cap="flat" cmpd="sng" algn="ctr">
                      <a:noFill/>
                      <a:prstDash val="solid"/>
                      <a:round/>
                      <a:headEnd type="none" w="med" len="med"/>
                      <a:tailEnd type="none" w="med" len="med"/>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lt-LT" sz="1700" dirty="0" err="1" smtClean="0">
                          <a:latin typeface="Arial" panose="020B0604020202020204" pitchFamily="34" charset="0"/>
                          <a:cs typeface="Arial" panose="020B0604020202020204" pitchFamily="34" charset="0"/>
                        </a:rPr>
                        <a:t>Inovatyvus</a:t>
                      </a:r>
                      <a:r>
                        <a:rPr lang="lt-LT" sz="1700" dirty="0" smtClean="0">
                          <a:latin typeface="Arial" panose="020B0604020202020204" pitchFamily="34" charset="0"/>
                          <a:cs typeface="Arial" panose="020B0604020202020204" pitchFamily="34" charset="0"/>
                        </a:rPr>
                        <a:t> sektorius, reikšmingai investuojantis į MTEP, diegiantis proceso inovacijas,</a:t>
                      </a:r>
                      <a:r>
                        <a:rPr lang="lt-LT" sz="1700" baseline="0" dirty="0" smtClean="0">
                          <a:latin typeface="Arial" panose="020B0604020202020204" pitchFamily="34" charset="0"/>
                          <a:cs typeface="Arial" panose="020B0604020202020204" pitchFamily="34" charset="0"/>
                        </a:rPr>
                        <a:t> laipsniškai tobulinantis produktus. </a:t>
                      </a:r>
                    </a:p>
                  </a:txBody>
                  <a:tcPr>
                    <a:lnL w="12700" cmpd="sng">
                      <a:noFill/>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lt-LT" sz="1700" dirty="0" smtClean="0">
                          <a:latin typeface="Arial" panose="020B0604020202020204" pitchFamily="34" charset="0"/>
                          <a:cs typeface="Arial" panose="020B0604020202020204" pitchFamily="34" charset="0"/>
                        </a:rPr>
                        <a:t>Lėtas užimtumo, pridėtinės vertės, eksporto ir investicijų augimas</a:t>
                      </a:r>
                      <a:endParaRPr lang="en-GB" sz="1700" dirty="0">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pt-BR" sz="1700" dirty="0" smtClean="0">
                          <a:latin typeface="Arial" panose="020B0604020202020204" pitchFamily="34" charset="0"/>
                          <a:cs typeface="Arial" panose="020B0604020202020204" pitchFamily="34" charset="0"/>
                        </a:rPr>
                        <a:t>Komunalinės paslaugos</a:t>
                      </a:r>
                      <a:r>
                        <a:rPr lang="lt-LT" sz="1700" dirty="0" smtClean="0">
                          <a:latin typeface="Arial" panose="020B0604020202020204" pitchFamily="34" charset="0"/>
                          <a:cs typeface="Arial" panose="020B0604020202020204" pitchFamily="34" charset="0"/>
                        </a:rPr>
                        <a:t>:</a:t>
                      </a:r>
                    </a:p>
                    <a:p>
                      <a:r>
                        <a:rPr lang="lt-LT" sz="1700" dirty="0" smtClean="0">
                          <a:latin typeface="Arial" panose="020B0604020202020204" pitchFamily="34" charset="0"/>
                          <a:cs typeface="Arial" panose="020B0604020202020204" pitchFamily="34" charset="0"/>
                        </a:rPr>
                        <a:t>D35 - Elektros, dujų, garo tiekimas ir oro kondicionavimas;	</a:t>
                      </a:r>
                    </a:p>
                    <a:p>
                      <a:r>
                        <a:rPr lang="lt-LT" sz="1700" dirty="0" smtClean="0">
                          <a:latin typeface="Arial" panose="020B0604020202020204" pitchFamily="34" charset="0"/>
                          <a:cs typeface="Arial" panose="020B0604020202020204" pitchFamily="34" charset="0"/>
                        </a:rPr>
                        <a:t>E36 - Vandens surinkimas, valymas ir tiekimas;</a:t>
                      </a:r>
                    </a:p>
                    <a:p>
                      <a:r>
                        <a:rPr lang="lt-LT" sz="1700" dirty="0" smtClean="0">
                          <a:latin typeface="Arial" panose="020B0604020202020204" pitchFamily="34" charset="0"/>
                          <a:cs typeface="Arial" panose="020B0604020202020204" pitchFamily="34" charset="0"/>
                        </a:rPr>
                        <a:t>E37 - Nuotekų valymas;	</a:t>
                      </a:r>
                    </a:p>
                    <a:p>
                      <a:r>
                        <a:rPr lang="lt-LT" sz="1700" dirty="0" smtClean="0">
                          <a:latin typeface="Arial" panose="020B0604020202020204" pitchFamily="34" charset="0"/>
                          <a:cs typeface="Arial" panose="020B0604020202020204" pitchFamily="34" charset="0"/>
                        </a:rPr>
                        <a:t>E38 - Atliekų surinkimas, tvarkymas ir šalinimas; medžiagų atgavimas.</a:t>
                      </a:r>
                      <a:endParaRPr lang="pt-BR" sz="1700" dirty="0" smtClean="0">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lt-LT" sz="1700" dirty="0" smtClean="0">
                          <a:latin typeface="Arial" panose="020B0604020202020204" pitchFamily="34" charset="0"/>
                          <a:cs typeface="Arial" panose="020B0604020202020204" pitchFamily="34" charset="0"/>
                        </a:rPr>
                        <a:t>Technologijoms imlus, kritinę masę turintis sektorius;</a:t>
                      </a:r>
                    </a:p>
                    <a:p>
                      <a:r>
                        <a:rPr lang="lt-LT" sz="1700" dirty="0" smtClean="0">
                          <a:latin typeface="Arial" panose="020B0604020202020204" pitchFamily="34" charset="0"/>
                          <a:cs typeface="Arial" panose="020B0604020202020204" pitchFamily="34" charset="0"/>
                        </a:rPr>
                        <a:t>Ženklios investicijos į MTEP (ypač elektros ir dujų tiekimo</a:t>
                      </a:r>
                      <a:r>
                        <a:rPr lang="lt-LT" sz="1700" baseline="0" dirty="0" smtClean="0">
                          <a:latin typeface="Arial" panose="020B0604020202020204" pitchFamily="34" charset="0"/>
                          <a:cs typeface="Arial" panose="020B0604020202020204" pitchFamily="34" charset="0"/>
                        </a:rPr>
                        <a:t> sektoriuose</a:t>
                      </a:r>
                      <a:r>
                        <a:rPr lang="lt-LT" sz="1700" dirty="0" smtClean="0">
                          <a:latin typeface="Arial" panose="020B0604020202020204" pitchFamily="34" charset="0"/>
                          <a:cs typeface="Arial" panose="020B0604020202020204" pitchFamily="34" charset="0"/>
                        </a:rPr>
                        <a:t>), kuriami nauji (Lietuvos rinkoje) produktai, diegiamos proceso inovacijos.  </a:t>
                      </a:r>
                      <a:endParaRPr lang="en-GB" sz="1700" dirty="0">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lt-LT" sz="1700" dirty="0" smtClean="0">
                          <a:latin typeface="Arial" panose="020B0604020202020204" pitchFamily="34" charset="0"/>
                          <a:cs typeface="Arial" panose="020B0604020202020204" pitchFamily="34" charset="0"/>
                        </a:rPr>
                        <a:t>Tolesnė modernizacija, siekiant mažinti paslaugų kainą ir stengiantis atitikti</a:t>
                      </a:r>
                      <a:r>
                        <a:rPr lang="lt-LT" sz="1700" baseline="0" dirty="0" smtClean="0">
                          <a:latin typeface="Arial" panose="020B0604020202020204" pitchFamily="34" charset="0"/>
                          <a:cs typeface="Arial" panose="020B0604020202020204" pitchFamily="34" charset="0"/>
                        </a:rPr>
                        <a:t> augančius aplinkosaugos reikalavimus. </a:t>
                      </a:r>
                    </a:p>
                    <a:p>
                      <a:endParaRPr lang="en-GB" sz="1700" dirty="0">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209536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00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Title 1"/>
          <p:cNvSpPr>
            <a:spLocks noGrp="1"/>
          </p:cNvSpPr>
          <p:nvPr>
            <p:ph type="title"/>
          </p:nvPr>
        </p:nvSpPr>
        <p:spPr>
          <a:xfrm>
            <a:off x="-468560" y="-121450"/>
            <a:ext cx="8435280" cy="1143000"/>
          </a:xfrm>
        </p:spPr>
        <p:txBody>
          <a:bodyPr>
            <a:normAutofit/>
          </a:bodyPr>
          <a:lstStyle/>
          <a:p>
            <a:pPr algn="r"/>
            <a:r>
              <a:rPr lang="lt-LT" sz="3400" b="1" dirty="0">
                <a:solidFill>
                  <a:schemeClr val="bg1">
                    <a:lumMod val="95000"/>
                  </a:schemeClr>
                </a:solidFill>
                <a:latin typeface="Arial" panose="020B0604020202020204" pitchFamily="34" charset="0"/>
                <a:cs typeface="Arial" panose="020B0604020202020204" pitchFamily="34" charset="0"/>
              </a:rPr>
              <a:t>Sektoriai transformacijoje</a:t>
            </a:r>
            <a:endParaRPr lang="lt-LT" sz="3400" b="1" dirty="0" smtClean="0">
              <a:solidFill>
                <a:schemeClr val="bg1">
                  <a:lumMod val="95000"/>
                </a:schemeClr>
              </a:solidFill>
              <a:latin typeface="Arial" panose="020B0604020202020204" pitchFamily="34" charset="0"/>
              <a:cs typeface="Arial" panose="020B0604020202020204" pitchFamily="34" charset="0"/>
            </a:endParaRPr>
          </a:p>
        </p:txBody>
      </p:sp>
      <p:pic>
        <p:nvPicPr>
          <p:cNvPr id="7" name="Picture 2" descr="C:\Users\Aleksandr\Desktop\Go vilni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634" y="65043"/>
            <a:ext cx="889366" cy="7700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512" y="1196692"/>
            <a:ext cx="1645002" cy="477054"/>
          </a:xfrm>
          <a:prstGeom prst="rect">
            <a:avLst/>
          </a:prstGeom>
        </p:spPr>
        <p:txBody>
          <a:bodyPr wrap="none">
            <a:spAutoFit/>
          </a:bodyPr>
          <a:lstStyle/>
          <a:p>
            <a:pPr algn="ctr"/>
            <a:r>
              <a:rPr lang="lt-LT" sz="2500" b="1" dirty="0">
                <a:latin typeface="Arial" panose="020B0604020202020204" pitchFamily="34" charset="0"/>
                <a:cs typeface="Arial" panose="020B0604020202020204" pitchFamily="34" charset="0"/>
              </a:rPr>
              <a:t>Stiprybės</a:t>
            </a:r>
            <a:endParaRPr lang="en-GB" sz="2500" b="1" dirty="0">
              <a:latin typeface="Arial" panose="020B0604020202020204" pitchFamily="34" charset="0"/>
              <a:cs typeface="Arial" panose="020B0604020202020204" pitchFamily="34" charset="0"/>
            </a:endParaRPr>
          </a:p>
        </p:txBody>
      </p:sp>
      <p:sp>
        <p:nvSpPr>
          <p:cNvPr id="11" name="Rectangle 10"/>
          <p:cNvSpPr/>
          <p:nvPr/>
        </p:nvSpPr>
        <p:spPr>
          <a:xfrm>
            <a:off x="7782730" y="1204277"/>
            <a:ext cx="1361270" cy="477054"/>
          </a:xfrm>
          <a:prstGeom prst="rect">
            <a:avLst/>
          </a:prstGeom>
        </p:spPr>
        <p:txBody>
          <a:bodyPr wrap="none">
            <a:spAutoFit/>
          </a:bodyPr>
          <a:lstStyle/>
          <a:p>
            <a:pPr algn="ctr"/>
            <a:r>
              <a:rPr lang="lt-LT" sz="2500" b="1" dirty="0">
                <a:latin typeface="Arial" panose="020B0604020202020204" pitchFamily="34" charset="0"/>
                <a:cs typeface="Arial" panose="020B0604020202020204" pitchFamily="34" charset="0"/>
              </a:rPr>
              <a:t>Iššūkiai</a:t>
            </a:r>
          </a:p>
        </p:txBody>
      </p:sp>
      <p:pic>
        <p:nvPicPr>
          <p:cNvPr id="6146" name="Picture 2" descr="C:\Users\Aleksandr\Desktop\Vilnius Go plots\Transfor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3746"/>
            <a:ext cx="4487044" cy="448704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leksandr\Desktop\Vilnius Go plots\Transform.minu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2181" y="1688971"/>
            <a:ext cx="4471819" cy="447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280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0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468560" y="-121450"/>
            <a:ext cx="8435280" cy="1143000"/>
          </a:xfrm>
        </p:spPr>
        <p:txBody>
          <a:bodyPr>
            <a:normAutofit/>
          </a:bodyPr>
          <a:lstStyle/>
          <a:p>
            <a:pPr algn="r"/>
            <a:r>
              <a:rPr lang="lt-LT" sz="3400" b="1" dirty="0" smtClean="0">
                <a:solidFill>
                  <a:schemeClr val="bg1">
                    <a:lumMod val="95000"/>
                  </a:schemeClr>
                </a:solidFill>
                <a:latin typeface="Arial" panose="020B0604020202020204" pitchFamily="34" charset="0"/>
                <a:cs typeface="Arial" panose="020B0604020202020204" pitchFamily="34" charset="0"/>
              </a:rPr>
              <a:t>Sparčiai auganti pramonė</a:t>
            </a:r>
          </a:p>
        </p:txBody>
      </p:sp>
      <p:pic>
        <p:nvPicPr>
          <p:cNvPr id="1026" name="Picture 2" descr="C:\Users\Aleksandr\Desktop\Go vilni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634" y="65043"/>
            <a:ext cx="889366" cy="7700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4234943885"/>
              </p:ext>
            </p:extLst>
          </p:nvPr>
        </p:nvGraphicFramePr>
        <p:xfrm>
          <a:off x="51151" y="1034792"/>
          <a:ext cx="9073008" cy="3977640"/>
        </p:xfrm>
        <a:graphic>
          <a:graphicData uri="http://schemas.openxmlformats.org/drawingml/2006/table">
            <a:tbl>
              <a:tblPr firstRow="1" bandRow="1">
                <a:tableStyleId>{5C22544A-7EE6-4342-B048-85BDC9FD1C3A}</a:tableStyleId>
              </a:tblPr>
              <a:tblGrid>
                <a:gridCol w="3512737"/>
                <a:gridCol w="2823967"/>
                <a:gridCol w="2736304"/>
              </a:tblGrid>
              <a:tr h="370840">
                <a:tc>
                  <a:txBody>
                    <a:bodyPr/>
                    <a:lstStyle/>
                    <a:p>
                      <a:pPr algn="ctr"/>
                      <a:r>
                        <a:rPr lang="lt-LT" sz="2200" dirty="0" smtClean="0">
                          <a:latin typeface="Arial" panose="020B0604020202020204" pitchFamily="34" charset="0"/>
                          <a:cs typeface="Arial" panose="020B0604020202020204" pitchFamily="34" charset="0"/>
                        </a:rPr>
                        <a:t>Sektoriai</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r>
                        <a:rPr lang="lt-LT" sz="2200" dirty="0" smtClean="0">
                          <a:latin typeface="Arial" panose="020B0604020202020204" pitchFamily="34" charset="0"/>
                          <a:cs typeface="Arial" panose="020B0604020202020204" pitchFamily="34" charset="0"/>
                        </a:rPr>
                        <a:t>Stiprybės</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r>
                        <a:rPr lang="lt-LT" sz="2200" dirty="0" smtClean="0">
                          <a:latin typeface="Arial" panose="020B0604020202020204" pitchFamily="34" charset="0"/>
                          <a:cs typeface="Arial" panose="020B0604020202020204" pitchFamily="34" charset="0"/>
                        </a:rPr>
                        <a:t>Iššūkiai</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700" dirty="0" smtClean="0">
                          <a:latin typeface="Arial" panose="020B0604020202020204" pitchFamily="34" charset="0"/>
                          <a:cs typeface="Arial" panose="020B0604020202020204" pitchFamily="34" charset="0"/>
                        </a:rPr>
                        <a:t>C16-17: Medienos </a:t>
                      </a:r>
                      <a:r>
                        <a:rPr lang="lt-LT" sz="1700" dirty="0" smtClean="0">
                          <a:latin typeface="Arial" panose="020B0604020202020204" pitchFamily="34" charset="0"/>
                          <a:cs typeface="Arial" panose="020B0604020202020204" pitchFamily="34" charset="0"/>
                        </a:rPr>
                        <a:t>ir popieriaus </a:t>
                      </a:r>
                      <a:r>
                        <a:rPr lang="it-IT" sz="1700" dirty="0" smtClean="0">
                          <a:latin typeface="Arial" panose="020B0604020202020204" pitchFamily="34" charset="0"/>
                          <a:cs typeface="Arial" panose="020B0604020202020204" pitchFamily="34" charset="0"/>
                        </a:rPr>
                        <a:t>gaminiai</a:t>
                      </a:r>
                      <a:r>
                        <a:rPr lang="lt-LT" sz="1700" dirty="0" smtClean="0">
                          <a:latin typeface="Arial" panose="020B0604020202020204" pitchFamily="34" charset="0"/>
                          <a:cs typeface="Arial" panose="020B0604020202020204" pitchFamily="34" charset="0"/>
                        </a:rPr>
                        <a:t>;</a:t>
                      </a:r>
                      <a:endParaRPr lang="it-IT" sz="17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700" dirty="0" smtClean="0">
                          <a:latin typeface="Arial" panose="020B0604020202020204" pitchFamily="34" charset="0"/>
                          <a:cs typeface="Arial" panose="020B0604020202020204" pitchFamily="34" charset="0"/>
                        </a:rPr>
                        <a:t>C31: Baldų gamyba</a:t>
                      </a:r>
                      <a:r>
                        <a:rPr lang="lt-LT" sz="1700" dirty="0" smtClean="0">
                          <a:latin typeface="Arial" panose="020B0604020202020204" pitchFamily="34" charset="0"/>
                          <a:cs typeface="Arial" panose="020B0604020202020204" pitchFamily="34" charset="0"/>
                        </a:rPr>
                        <a:t>.</a:t>
                      </a:r>
                      <a:endParaRPr lang="it-IT" sz="1700" dirty="0" smtClean="0">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lt-LT" sz="1700" baseline="0" dirty="0" smtClean="0">
                          <a:latin typeface="Arial" panose="020B0604020202020204" pitchFamily="34" charset="0"/>
                          <a:cs typeface="Arial" panose="020B0604020202020204" pitchFamily="34" charset="0"/>
                        </a:rPr>
                        <a:t>Sparčiai augantys ir sėkmingai eksportuojantys sektoriai;</a:t>
                      </a:r>
                    </a:p>
                    <a:p>
                      <a:r>
                        <a:rPr lang="lt-LT" sz="1700" baseline="0" dirty="0" smtClean="0">
                          <a:latin typeface="Arial" panose="020B0604020202020204" pitchFamily="34" charset="0"/>
                          <a:cs typeface="Arial" panose="020B0604020202020204" pitchFamily="34" charset="0"/>
                        </a:rPr>
                        <a:t>Ženklios investicijų į materialųjį turtą apimtys. </a:t>
                      </a:r>
                    </a:p>
                  </a:txBody>
                  <a:tcPr>
                    <a:lnL w="12700" cmpd="sng">
                      <a:noFill/>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lt-LT" sz="1700" dirty="0" smtClean="0">
                          <a:latin typeface="Arial" panose="020B0604020202020204" pitchFamily="34" charset="0"/>
                          <a:cs typeface="Arial" panose="020B0604020202020204" pitchFamily="34" charset="0"/>
                        </a:rPr>
                        <a:t>Mažos</a:t>
                      </a:r>
                      <a:r>
                        <a:rPr lang="lt-LT" sz="1700" baseline="0" dirty="0" smtClean="0">
                          <a:latin typeface="Arial" panose="020B0604020202020204" pitchFamily="34" charset="0"/>
                          <a:cs typeface="Arial" panose="020B0604020202020204" pitchFamily="34" charset="0"/>
                        </a:rPr>
                        <a:t> tiesioginės užsienio investicijos;</a:t>
                      </a:r>
                    </a:p>
                    <a:p>
                      <a:pPr marL="0" marR="0" indent="0" algn="l" defTabSz="914400" rtl="0" eaLnBrk="1" fontAlgn="auto" latinLnBrk="0" hangingPunct="1">
                        <a:lnSpc>
                          <a:spcPct val="100000"/>
                        </a:lnSpc>
                        <a:spcBef>
                          <a:spcPts val="0"/>
                        </a:spcBef>
                        <a:spcAft>
                          <a:spcPts val="0"/>
                        </a:spcAft>
                        <a:buClrTx/>
                        <a:buSzTx/>
                        <a:buFontTx/>
                        <a:buNone/>
                        <a:tabLst/>
                        <a:defRPr/>
                      </a:pPr>
                      <a:r>
                        <a:rPr lang="lt-LT" sz="1700" baseline="0" dirty="0" smtClean="0">
                          <a:latin typeface="Arial" panose="020B0604020202020204" pitchFamily="34" charset="0"/>
                          <a:cs typeface="Arial" panose="020B0604020202020204" pitchFamily="34" charset="0"/>
                        </a:rPr>
                        <a:t>Žemos inovacinės veiklos apimtys;</a:t>
                      </a:r>
                    </a:p>
                    <a:p>
                      <a:pPr marL="0" marR="0" indent="0" algn="l" defTabSz="914400" rtl="0" eaLnBrk="1" fontAlgn="auto" latinLnBrk="0" hangingPunct="1">
                        <a:lnSpc>
                          <a:spcPct val="100000"/>
                        </a:lnSpc>
                        <a:spcBef>
                          <a:spcPts val="0"/>
                        </a:spcBef>
                        <a:spcAft>
                          <a:spcPts val="0"/>
                        </a:spcAft>
                        <a:buClrTx/>
                        <a:buSzTx/>
                        <a:buFontTx/>
                        <a:buNone/>
                        <a:tabLst/>
                        <a:defRPr/>
                      </a:pPr>
                      <a:r>
                        <a:rPr lang="lt-LT" sz="1700" baseline="0" dirty="0" smtClean="0">
                          <a:latin typeface="Arial" panose="020B0604020202020204" pitchFamily="34" charset="0"/>
                          <a:cs typeface="Arial" panose="020B0604020202020204" pitchFamily="34" charset="0"/>
                        </a:rPr>
                        <a:t>Naujų nišų užsienio rinkose paieškos.</a:t>
                      </a:r>
                      <a:endParaRPr lang="en-GB" sz="1700" dirty="0" smtClean="0">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it-IT" sz="1700" dirty="0" smtClean="0">
                          <a:latin typeface="Arial" panose="020B0604020202020204" pitchFamily="34" charset="0"/>
                          <a:cs typeface="Arial" panose="020B0604020202020204" pitchFamily="34" charset="0"/>
                        </a:rPr>
                        <a:t>C24-25: </a:t>
                      </a:r>
                      <a:r>
                        <a:rPr lang="lt-LT" sz="1700" dirty="0" smtClean="0">
                          <a:latin typeface="Arial" panose="020B0604020202020204" pitchFamily="34" charset="0"/>
                          <a:cs typeface="Arial" panose="020B0604020202020204" pitchFamily="34" charset="0"/>
                        </a:rPr>
                        <a:t>Pagrindinių metalų ir metalo gaminių gamyba</a:t>
                      </a:r>
                      <a:endParaRPr lang="it-IT" sz="1700" dirty="0" smtClean="0">
                        <a:latin typeface="Arial" panose="020B0604020202020204" pitchFamily="34" charset="0"/>
                        <a:cs typeface="Arial" panose="020B0604020202020204" pitchFamily="34" charset="0"/>
                      </a:endParaRPr>
                    </a:p>
                    <a:p>
                      <a:r>
                        <a:rPr lang="it-IT" sz="1700" dirty="0" smtClean="0">
                          <a:latin typeface="Arial" panose="020B0604020202020204" pitchFamily="34" charset="0"/>
                          <a:cs typeface="Arial" panose="020B0604020202020204" pitchFamily="34" charset="0"/>
                        </a:rPr>
                        <a:t>C32: Kita gamyba </a:t>
                      </a:r>
                    </a:p>
                    <a:p>
                      <a:endParaRPr lang="pt-BR" sz="1700" dirty="0" smtClean="0">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700" dirty="0" smtClean="0">
                          <a:latin typeface="Arial" panose="020B0604020202020204" pitchFamily="34" charset="0"/>
                          <a:cs typeface="Arial" panose="020B0604020202020204" pitchFamily="34" charset="0"/>
                        </a:rPr>
                        <a:t>S</a:t>
                      </a:r>
                      <a:r>
                        <a:rPr lang="lt-LT" sz="1700" dirty="0" smtClean="0">
                          <a:latin typeface="Arial" panose="020B0604020202020204" pitchFamily="34" charset="0"/>
                          <a:cs typeface="Arial" panose="020B0604020202020204" pitchFamily="34" charset="0"/>
                        </a:rPr>
                        <a:t>partus pridėtinės vertės, produktyvumo, investicijų į</a:t>
                      </a:r>
                      <a:r>
                        <a:rPr lang="lt-LT" sz="1700" baseline="0" dirty="0" smtClean="0">
                          <a:latin typeface="Arial" panose="020B0604020202020204" pitchFamily="34" charset="0"/>
                          <a:cs typeface="Arial" panose="020B0604020202020204" pitchFamily="34" charset="0"/>
                        </a:rPr>
                        <a:t> materialųjį turtą </a:t>
                      </a:r>
                      <a:r>
                        <a:rPr lang="lt-LT" sz="1700" dirty="0" smtClean="0">
                          <a:latin typeface="Arial" panose="020B0604020202020204" pitchFamily="34" charset="0"/>
                          <a:cs typeface="Arial" panose="020B0604020202020204" pitchFamily="34" charset="0"/>
                        </a:rPr>
                        <a:t>augimas. </a:t>
                      </a:r>
                    </a:p>
                    <a:p>
                      <a:endParaRPr lang="lt-LT" sz="1700" dirty="0" smtClean="0">
                        <a:latin typeface="Arial" panose="020B0604020202020204" pitchFamily="34" charset="0"/>
                        <a:cs typeface="Arial" panose="020B0604020202020204" pitchFamily="34" charset="0"/>
                      </a:endParaRPr>
                    </a:p>
                    <a:p>
                      <a:endParaRPr lang="en-GB" sz="1700" dirty="0">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lt-LT" sz="1700" dirty="0" smtClean="0">
                          <a:latin typeface="Arial" panose="020B0604020202020204" pitchFamily="34" charset="0"/>
                          <a:cs typeface="Arial" panose="020B0604020202020204" pitchFamily="34" charset="0"/>
                        </a:rPr>
                        <a:t>Mažas užimtųjų skaičius sektoriuose (iki 5 k.</a:t>
                      </a:r>
                      <a:r>
                        <a:rPr lang="lt-LT" sz="1700" baseline="0" dirty="0" smtClean="0">
                          <a:latin typeface="Arial" panose="020B0604020202020204" pitchFamily="34" charset="0"/>
                          <a:cs typeface="Arial" panose="020B0604020202020204" pitchFamily="34" charset="0"/>
                        </a:rPr>
                        <a:t> kartu sudėjus);</a:t>
                      </a:r>
                    </a:p>
                    <a:p>
                      <a:r>
                        <a:rPr lang="lt-LT" sz="1700" baseline="0" dirty="0" smtClean="0">
                          <a:latin typeface="Arial" panose="020B0604020202020204" pitchFamily="34" charset="0"/>
                          <a:cs typeface="Arial" panose="020B0604020202020204" pitchFamily="34" charset="0"/>
                        </a:rPr>
                        <a:t>Mažos tiesioginės užsienio investicijos;</a:t>
                      </a:r>
                    </a:p>
                    <a:p>
                      <a:r>
                        <a:rPr lang="lt-LT" sz="1700" baseline="0" dirty="0" smtClean="0">
                          <a:latin typeface="Arial" panose="020B0604020202020204" pitchFamily="34" charset="0"/>
                          <a:cs typeface="Arial" panose="020B0604020202020204" pitchFamily="34" charset="0"/>
                        </a:rPr>
                        <a:t>Žemos inovacinės veiklos apimtys</a:t>
                      </a:r>
                      <a:r>
                        <a:rPr lang="en-GB" sz="1700" baseline="0" dirty="0" smtClean="0">
                          <a:latin typeface="Arial" panose="020B0604020202020204" pitchFamily="34" charset="0"/>
                          <a:cs typeface="Arial" panose="020B0604020202020204" pitchFamily="34" charset="0"/>
                        </a:rPr>
                        <a:t>.</a:t>
                      </a:r>
                      <a:endParaRPr lang="en-GB" sz="1700" dirty="0">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085727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00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Title 1"/>
          <p:cNvSpPr>
            <a:spLocks noGrp="1"/>
          </p:cNvSpPr>
          <p:nvPr>
            <p:ph type="title"/>
          </p:nvPr>
        </p:nvSpPr>
        <p:spPr>
          <a:xfrm>
            <a:off x="-468560" y="-121450"/>
            <a:ext cx="8435280" cy="1143000"/>
          </a:xfrm>
        </p:spPr>
        <p:txBody>
          <a:bodyPr>
            <a:normAutofit/>
          </a:bodyPr>
          <a:lstStyle/>
          <a:p>
            <a:pPr algn="r"/>
            <a:r>
              <a:rPr lang="lt-LT" sz="3400" b="1" dirty="0">
                <a:solidFill>
                  <a:schemeClr val="bg1">
                    <a:lumMod val="95000"/>
                  </a:schemeClr>
                </a:solidFill>
                <a:latin typeface="Arial" panose="020B0604020202020204" pitchFamily="34" charset="0"/>
                <a:cs typeface="Arial" panose="020B0604020202020204" pitchFamily="34" charset="0"/>
              </a:rPr>
              <a:t>Sparčiai auganti pramonė</a:t>
            </a:r>
            <a:endParaRPr lang="lt-LT" sz="3400" b="1" dirty="0" smtClean="0">
              <a:solidFill>
                <a:schemeClr val="bg1">
                  <a:lumMod val="95000"/>
                </a:schemeClr>
              </a:solidFill>
              <a:latin typeface="Arial" panose="020B0604020202020204" pitchFamily="34" charset="0"/>
              <a:cs typeface="Arial" panose="020B0604020202020204" pitchFamily="34" charset="0"/>
            </a:endParaRPr>
          </a:p>
        </p:txBody>
      </p:sp>
      <p:pic>
        <p:nvPicPr>
          <p:cNvPr id="7" name="Picture 2" descr="C:\Users\Aleksandr\Desktop\Go vilni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634" y="65043"/>
            <a:ext cx="889366" cy="7700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512" y="1196692"/>
            <a:ext cx="1645002" cy="477054"/>
          </a:xfrm>
          <a:prstGeom prst="rect">
            <a:avLst/>
          </a:prstGeom>
        </p:spPr>
        <p:txBody>
          <a:bodyPr wrap="none">
            <a:spAutoFit/>
          </a:bodyPr>
          <a:lstStyle/>
          <a:p>
            <a:pPr algn="ctr"/>
            <a:r>
              <a:rPr lang="lt-LT" sz="2500" b="1" dirty="0">
                <a:latin typeface="Arial" panose="020B0604020202020204" pitchFamily="34" charset="0"/>
                <a:cs typeface="Arial" panose="020B0604020202020204" pitchFamily="34" charset="0"/>
              </a:rPr>
              <a:t>Stiprybės</a:t>
            </a:r>
            <a:endParaRPr lang="en-GB" sz="2500" b="1" dirty="0">
              <a:latin typeface="Arial" panose="020B0604020202020204" pitchFamily="34" charset="0"/>
              <a:cs typeface="Arial" panose="020B0604020202020204" pitchFamily="34" charset="0"/>
            </a:endParaRPr>
          </a:p>
        </p:txBody>
      </p:sp>
      <p:sp>
        <p:nvSpPr>
          <p:cNvPr id="11" name="Rectangle 10"/>
          <p:cNvSpPr/>
          <p:nvPr/>
        </p:nvSpPr>
        <p:spPr>
          <a:xfrm>
            <a:off x="7782730" y="1204277"/>
            <a:ext cx="1361270" cy="477054"/>
          </a:xfrm>
          <a:prstGeom prst="rect">
            <a:avLst/>
          </a:prstGeom>
        </p:spPr>
        <p:txBody>
          <a:bodyPr wrap="none">
            <a:spAutoFit/>
          </a:bodyPr>
          <a:lstStyle/>
          <a:p>
            <a:pPr algn="ctr"/>
            <a:r>
              <a:rPr lang="lt-LT" sz="2500" b="1" dirty="0">
                <a:latin typeface="Arial" panose="020B0604020202020204" pitchFamily="34" charset="0"/>
                <a:cs typeface="Arial" panose="020B0604020202020204" pitchFamily="34" charset="0"/>
              </a:rPr>
              <a:t>Iššūkiai</a:t>
            </a:r>
          </a:p>
        </p:txBody>
      </p:sp>
      <p:pic>
        <p:nvPicPr>
          <p:cNvPr id="7170" name="Picture 2" descr="C:\Users\Aleksandr\Desktop\Vilnius Go plots\Augant.min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4977" y="1673746"/>
            <a:ext cx="4489023" cy="448902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leksandr\Desktop\Vilnius Go plots\Augantplu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73745"/>
            <a:ext cx="4489024" cy="4489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95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0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468560" y="-121450"/>
            <a:ext cx="8435280" cy="1143000"/>
          </a:xfrm>
        </p:spPr>
        <p:txBody>
          <a:bodyPr>
            <a:normAutofit/>
          </a:bodyPr>
          <a:lstStyle/>
          <a:p>
            <a:pPr algn="r"/>
            <a:r>
              <a:rPr lang="lt-LT" sz="3400" b="1" dirty="0" smtClean="0">
                <a:solidFill>
                  <a:schemeClr val="bg1">
                    <a:lumMod val="95000"/>
                  </a:schemeClr>
                </a:solidFill>
                <a:latin typeface="Arial" panose="020B0604020202020204" pitchFamily="34" charset="0"/>
                <a:cs typeface="Arial" panose="020B0604020202020204" pitchFamily="34" charset="0"/>
              </a:rPr>
              <a:t>Lėtai auganti tradicinė pramonė</a:t>
            </a:r>
          </a:p>
        </p:txBody>
      </p:sp>
      <p:pic>
        <p:nvPicPr>
          <p:cNvPr id="1026" name="Picture 2" descr="C:\Users\Aleksandr\Desktop\Go vilni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634" y="65043"/>
            <a:ext cx="889366" cy="7700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182031147"/>
              </p:ext>
            </p:extLst>
          </p:nvPr>
        </p:nvGraphicFramePr>
        <p:xfrm>
          <a:off x="51151" y="1034792"/>
          <a:ext cx="9073008" cy="2331720"/>
        </p:xfrm>
        <a:graphic>
          <a:graphicData uri="http://schemas.openxmlformats.org/drawingml/2006/table">
            <a:tbl>
              <a:tblPr firstRow="1" bandRow="1">
                <a:tableStyleId>{5C22544A-7EE6-4342-B048-85BDC9FD1C3A}</a:tableStyleId>
              </a:tblPr>
              <a:tblGrid>
                <a:gridCol w="3368721"/>
                <a:gridCol w="2967983"/>
                <a:gridCol w="2736304"/>
              </a:tblGrid>
              <a:tr h="370840">
                <a:tc>
                  <a:txBody>
                    <a:bodyPr/>
                    <a:lstStyle/>
                    <a:p>
                      <a:pPr algn="ctr"/>
                      <a:r>
                        <a:rPr lang="lt-LT" sz="2200" dirty="0" smtClean="0">
                          <a:latin typeface="Arial" panose="020B0604020202020204" pitchFamily="34" charset="0"/>
                          <a:cs typeface="Arial" panose="020B0604020202020204" pitchFamily="34" charset="0"/>
                        </a:rPr>
                        <a:t>Sektoriai</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r>
                        <a:rPr lang="lt-LT" sz="2200" dirty="0" smtClean="0">
                          <a:latin typeface="Arial" panose="020B0604020202020204" pitchFamily="34" charset="0"/>
                          <a:cs typeface="Arial" panose="020B0604020202020204" pitchFamily="34" charset="0"/>
                        </a:rPr>
                        <a:t>Stiprybės</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r>
                        <a:rPr lang="lt-LT" sz="2200" dirty="0" smtClean="0">
                          <a:latin typeface="Arial" panose="020B0604020202020204" pitchFamily="34" charset="0"/>
                          <a:cs typeface="Arial" panose="020B0604020202020204" pitchFamily="34" charset="0"/>
                        </a:rPr>
                        <a:t>Iššūkiai</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700" dirty="0" smtClean="0">
                          <a:latin typeface="Arial" panose="020B0604020202020204" pitchFamily="34" charset="0"/>
                          <a:cs typeface="Arial" panose="020B0604020202020204" pitchFamily="34" charset="0"/>
                        </a:rPr>
                        <a:t>C10-11 – Maisto ir gėrimų gamyba</a:t>
                      </a:r>
                      <a:r>
                        <a:rPr lang="lt-LT" sz="1700" dirty="0" smtClean="0">
                          <a:latin typeface="Arial" panose="020B0604020202020204" pitchFamily="34" charset="0"/>
                          <a:cs typeface="Arial" panose="020B0604020202020204" pitchFamily="34" charset="0"/>
                        </a:rPr>
                        <a:t>;</a:t>
                      </a:r>
                      <a:endParaRPr lang="pt-BR" sz="17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lt-LT" sz="1700" dirty="0" smtClean="0">
                          <a:latin typeface="Arial" panose="020B0604020202020204" pitchFamily="34" charset="0"/>
                          <a:cs typeface="Arial" panose="020B0604020202020204" pitchFamily="34" charset="0"/>
                        </a:rPr>
                        <a:t>C13-15: Drabužių siuvimas, tekstilės ir odos gaminių gamyba.</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700" dirty="0" smtClean="0">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lt-LT" sz="1700" baseline="0" dirty="0" smtClean="0">
                          <a:latin typeface="Arial" panose="020B0604020202020204" pitchFamily="34" charset="0"/>
                          <a:cs typeface="Arial" panose="020B0604020202020204" pitchFamily="34" charset="0"/>
                        </a:rPr>
                        <a:t>Dideli, stabilūs sektoriai:</a:t>
                      </a:r>
                    </a:p>
                    <a:p>
                      <a:pPr marL="285750" indent="-285750">
                        <a:buFont typeface="Arial" panose="020B0604020202020204" pitchFamily="34" charset="0"/>
                        <a:buChar char="•"/>
                      </a:pPr>
                      <a:r>
                        <a:rPr lang="lt-LT" sz="1700" baseline="0" dirty="0" smtClean="0">
                          <a:latin typeface="Arial" panose="020B0604020202020204" pitchFamily="34" charset="0"/>
                          <a:cs typeface="Arial" panose="020B0604020202020204" pitchFamily="34" charset="0"/>
                        </a:rPr>
                        <a:t>Sėkmingi eksportuotojai;</a:t>
                      </a:r>
                    </a:p>
                    <a:p>
                      <a:pPr marL="285750" indent="-285750">
                        <a:buFont typeface="Arial" panose="020B0604020202020204" pitchFamily="34" charset="0"/>
                        <a:buChar char="•"/>
                      </a:pPr>
                      <a:r>
                        <a:rPr lang="lt-LT" sz="1700" baseline="0" dirty="0" smtClean="0">
                          <a:latin typeface="Arial" panose="020B0604020202020204" pitchFamily="34" charset="0"/>
                          <a:cs typeface="Arial" panose="020B0604020202020204" pitchFamily="34" charset="0"/>
                        </a:rPr>
                        <a:t>Kartu įdarbinantys apie 10 tūkst. užimtųjų Vilniaus mieste.</a:t>
                      </a:r>
                    </a:p>
                    <a:p>
                      <a:pPr marL="285750" indent="-285750">
                        <a:buFont typeface="Arial" panose="020B0604020202020204" pitchFamily="34" charset="0"/>
                        <a:buChar char="•"/>
                      </a:pPr>
                      <a:endParaRPr lang="lt-LT" sz="1700" baseline="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lt-LT" sz="1700" baseline="0" dirty="0" smtClean="0">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lt-LT" sz="1700" dirty="0" smtClean="0">
                          <a:latin typeface="Arial" panose="020B0604020202020204" pitchFamily="34" charset="0"/>
                          <a:cs typeface="Arial" panose="020B0604020202020204" pitchFamily="34" charset="0"/>
                        </a:rPr>
                        <a:t>Gana prastai apmokamos darbo vietos;</a:t>
                      </a:r>
                    </a:p>
                    <a:p>
                      <a:r>
                        <a:rPr lang="lt-LT" sz="1700" dirty="0" smtClean="0">
                          <a:latin typeface="Arial" panose="020B0604020202020204" pitchFamily="34" charset="0"/>
                          <a:cs typeface="Arial" panose="020B0604020202020204" pitchFamily="34" charset="0"/>
                        </a:rPr>
                        <a:t>Lėtas augimas;</a:t>
                      </a:r>
                    </a:p>
                    <a:p>
                      <a:r>
                        <a:rPr lang="lt-LT" sz="1700" dirty="0" smtClean="0">
                          <a:latin typeface="Arial" panose="020B0604020202020204" pitchFamily="34" charset="0"/>
                          <a:cs typeface="Arial" panose="020B0604020202020204" pitchFamily="34" charset="0"/>
                        </a:rPr>
                        <a:t>Ribota įmonių inovacinė veikla. </a:t>
                      </a:r>
                      <a:endParaRPr lang="en-GB" sz="1700" dirty="0" smtClean="0">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563022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00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Title 1"/>
          <p:cNvSpPr>
            <a:spLocks noGrp="1"/>
          </p:cNvSpPr>
          <p:nvPr>
            <p:ph type="title"/>
          </p:nvPr>
        </p:nvSpPr>
        <p:spPr>
          <a:xfrm>
            <a:off x="-468560" y="-121450"/>
            <a:ext cx="8435280" cy="1143000"/>
          </a:xfrm>
        </p:spPr>
        <p:txBody>
          <a:bodyPr>
            <a:normAutofit/>
          </a:bodyPr>
          <a:lstStyle/>
          <a:p>
            <a:pPr algn="r"/>
            <a:r>
              <a:rPr lang="lt-LT" sz="3400" b="1" dirty="0">
                <a:solidFill>
                  <a:schemeClr val="bg1">
                    <a:lumMod val="95000"/>
                  </a:schemeClr>
                </a:solidFill>
                <a:latin typeface="Arial" panose="020B0604020202020204" pitchFamily="34" charset="0"/>
                <a:cs typeface="Arial" panose="020B0604020202020204" pitchFamily="34" charset="0"/>
              </a:rPr>
              <a:t>Lėtai auganti tradicinė pramonė</a:t>
            </a:r>
            <a:endParaRPr lang="lt-LT" sz="3400" b="1" dirty="0" smtClean="0">
              <a:solidFill>
                <a:schemeClr val="bg1">
                  <a:lumMod val="95000"/>
                </a:schemeClr>
              </a:solidFill>
              <a:latin typeface="Arial" panose="020B0604020202020204" pitchFamily="34" charset="0"/>
              <a:cs typeface="Arial" panose="020B0604020202020204" pitchFamily="34" charset="0"/>
            </a:endParaRPr>
          </a:p>
        </p:txBody>
      </p:sp>
      <p:pic>
        <p:nvPicPr>
          <p:cNvPr id="7" name="Picture 2" descr="C:\Users\Aleksandr\Desktop\Go vilni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634" y="65043"/>
            <a:ext cx="889366" cy="7700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512" y="1196692"/>
            <a:ext cx="1645002" cy="477054"/>
          </a:xfrm>
          <a:prstGeom prst="rect">
            <a:avLst/>
          </a:prstGeom>
        </p:spPr>
        <p:txBody>
          <a:bodyPr wrap="none">
            <a:spAutoFit/>
          </a:bodyPr>
          <a:lstStyle/>
          <a:p>
            <a:pPr algn="ctr"/>
            <a:r>
              <a:rPr lang="lt-LT" sz="2500" b="1" dirty="0">
                <a:latin typeface="Arial" panose="020B0604020202020204" pitchFamily="34" charset="0"/>
                <a:cs typeface="Arial" panose="020B0604020202020204" pitchFamily="34" charset="0"/>
              </a:rPr>
              <a:t>Stiprybės</a:t>
            </a:r>
            <a:endParaRPr lang="en-GB" sz="2500" b="1" dirty="0">
              <a:latin typeface="Arial" panose="020B0604020202020204" pitchFamily="34" charset="0"/>
              <a:cs typeface="Arial" panose="020B0604020202020204" pitchFamily="34" charset="0"/>
            </a:endParaRPr>
          </a:p>
        </p:txBody>
      </p:sp>
      <p:sp>
        <p:nvSpPr>
          <p:cNvPr id="11" name="Rectangle 10"/>
          <p:cNvSpPr/>
          <p:nvPr/>
        </p:nvSpPr>
        <p:spPr>
          <a:xfrm>
            <a:off x="7782730" y="1204277"/>
            <a:ext cx="1361270" cy="477054"/>
          </a:xfrm>
          <a:prstGeom prst="rect">
            <a:avLst/>
          </a:prstGeom>
        </p:spPr>
        <p:txBody>
          <a:bodyPr wrap="none">
            <a:spAutoFit/>
          </a:bodyPr>
          <a:lstStyle/>
          <a:p>
            <a:pPr algn="ctr"/>
            <a:r>
              <a:rPr lang="lt-LT" sz="2500" b="1" dirty="0">
                <a:latin typeface="Arial" panose="020B0604020202020204" pitchFamily="34" charset="0"/>
                <a:cs typeface="Arial" panose="020B0604020202020204" pitchFamily="34" charset="0"/>
              </a:rPr>
              <a:t>Iššūkiai</a:t>
            </a:r>
          </a:p>
        </p:txBody>
      </p:sp>
      <p:pic>
        <p:nvPicPr>
          <p:cNvPr id="8195" name="Picture 3" descr="C:\Users\Aleksandr\Desktop\Vilnius Go plots\Let.aug.min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0874" y="1673745"/>
            <a:ext cx="4489022" cy="4489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Aleksandr\Desktop\Vilnius Go plots\Let.aug.plu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73746"/>
            <a:ext cx="4489024" cy="4489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9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0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25034" y="90550"/>
            <a:ext cx="8075358" cy="778098"/>
          </a:xfrm>
        </p:spPr>
        <p:txBody>
          <a:bodyPr>
            <a:normAutofit/>
          </a:bodyPr>
          <a:lstStyle/>
          <a:p>
            <a:pPr algn="r"/>
            <a:r>
              <a:rPr lang="lt-LT" sz="3400" b="1" dirty="0" smtClean="0">
                <a:solidFill>
                  <a:schemeClr val="bg1">
                    <a:lumMod val="95000"/>
                  </a:schemeClr>
                </a:solidFill>
                <a:latin typeface="Arial" panose="020B0604020202020204" pitchFamily="34" charset="0"/>
                <a:cs typeface="Arial" panose="020B0604020202020204" pitchFamily="34" charset="0"/>
              </a:rPr>
              <a:t>Rekomendacijos</a:t>
            </a:r>
          </a:p>
        </p:txBody>
      </p:sp>
      <p:sp>
        <p:nvSpPr>
          <p:cNvPr id="6" name="Content Placeholder 5"/>
          <p:cNvSpPr>
            <a:spLocks noGrp="1"/>
          </p:cNvSpPr>
          <p:nvPr>
            <p:ph idx="1"/>
          </p:nvPr>
        </p:nvSpPr>
        <p:spPr>
          <a:xfrm>
            <a:off x="251520" y="1124744"/>
            <a:ext cx="8712968" cy="5616624"/>
          </a:xfrm>
        </p:spPr>
        <p:txBody>
          <a:bodyPr>
            <a:normAutofit fontScale="92500"/>
          </a:bodyPr>
          <a:lstStyle/>
          <a:p>
            <a:pPr marL="0" indent="0">
              <a:buNone/>
            </a:pPr>
            <a:r>
              <a:rPr lang="lt-LT" sz="2400" b="1" dirty="0" smtClean="0"/>
              <a:t>Strategiškai skatinti „žvaigždžių“ plėtrą. Tai apima šiuos sektorius:</a:t>
            </a:r>
          </a:p>
          <a:p>
            <a:pPr lvl="1"/>
            <a:r>
              <a:rPr lang="lt-LT" sz="2400" dirty="0" smtClean="0"/>
              <a:t>Žinioms ir technologijoms imlią gamybą (C26-28: elektronika, lazerių gamyba; C20-21: biotechnologijos);</a:t>
            </a:r>
          </a:p>
          <a:p>
            <a:pPr lvl="1"/>
            <a:r>
              <a:rPr lang="lt-LT" sz="2400" dirty="0" smtClean="0"/>
              <a:t>Aukštos pridėtines vertės paslaugas (J61-63: IT, telekomunikacijų paslaugos, K64-66: finansų paslaugos, M71-M73: inžinerijos, MTEP paslaugos);</a:t>
            </a:r>
          </a:p>
          <a:p>
            <a:pPr lvl="1"/>
            <a:r>
              <a:rPr lang="lt-LT" sz="2400" dirty="0" smtClean="0"/>
              <a:t>Tradicinės paslaugos (G46: Didmeninė prekyba)</a:t>
            </a:r>
          </a:p>
          <a:p>
            <a:endParaRPr lang="lt-LT" sz="2400" dirty="0" smtClean="0"/>
          </a:p>
          <a:p>
            <a:pPr marL="0" indent="0">
              <a:buNone/>
            </a:pPr>
            <a:r>
              <a:rPr lang="lt-LT" sz="2400" b="1" dirty="0" smtClean="0"/>
              <a:t>Tai galima padaryti strategiškai investuojant į:</a:t>
            </a:r>
          </a:p>
          <a:p>
            <a:pPr lvl="1"/>
            <a:r>
              <a:rPr lang="lt-LT" sz="2400" dirty="0" smtClean="0"/>
              <a:t> tinkamas kompetencijas turinčių darbuotojų rengimą ir pritraukimą (įskaitant iš trečiųjų šalių);</a:t>
            </a:r>
          </a:p>
          <a:p>
            <a:pPr lvl="1"/>
            <a:r>
              <a:rPr lang="lt-LT" sz="2400" dirty="0" smtClean="0"/>
              <a:t>mokslo ir studijų bazę atitinkamose srityse aukštosiose mokyklose;</a:t>
            </a:r>
          </a:p>
          <a:p>
            <a:pPr lvl="1"/>
            <a:r>
              <a:rPr lang="lt-LT" sz="2400" dirty="0" err="1" smtClean="0"/>
              <a:t>Inovatyvaus</a:t>
            </a:r>
            <a:r>
              <a:rPr lang="lt-LT" sz="2400" dirty="0" smtClean="0"/>
              <a:t> verslo kūrimą ir </a:t>
            </a:r>
            <a:r>
              <a:rPr lang="lt-LT" sz="2400" dirty="0" err="1" smtClean="0"/>
              <a:t>akseleravimą</a:t>
            </a:r>
            <a:r>
              <a:rPr lang="lt-LT" sz="2400" dirty="0" smtClean="0"/>
              <a:t> šiuose sektoriuose;</a:t>
            </a:r>
          </a:p>
          <a:p>
            <a:pPr lvl="1"/>
            <a:r>
              <a:rPr lang="lt-LT" sz="2400" dirty="0" smtClean="0"/>
              <a:t>TUI pritraukimą </a:t>
            </a:r>
            <a:endParaRPr lang="lt-LT" sz="2400" dirty="0"/>
          </a:p>
        </p:txBody>
      </p:sp>
      <p:pic>
        <p:nvPicPr>
          <p:cNvPr id="1026" name="Picture 2" descr="C:\Users\Aleksandr\Desktop\Go vilni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634" y="65043"/>
            <a:ext cx="889366" cy="77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900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5328592"/>
          </a:xfrm>
          <a:ln>
            <a:noFill/>
          </a:ln>
        </p:spPr>
        <p:txBody>
          <a:bodyPr>
            <a:noAutofit/>
          </a:bodyPr>
          <a:lstStyle/>
          <a:p>
            <a:pPr algn="just"/>
            <a:r>
              <a:rPr lang="lt-LT" sz="2700" dirty="0" smtClean="0">
                <a:solidFill>
                  <a:schemeClr val="tx1">
                    <a:lumMod val="75000"/>
                  </a:schemeClr>
                </a:solidFill>
                <a:latin typeface="Arial" panose="020B0604020202020204" pitchFamily="34" charset="0"/>
                <a:cs typeface="Arial" panose="020B0604020202020204" pitchFamily="34" charset="0"/>
              </a:rPr>
              <a:t>Tikslas –</a:t>
            </a:r>
            <a:r>
              <a:rPr lang="en-US" sz="2700" dirty="0" smtClean="0">
                <a:solidFill>
                  <a:schemeClr val="tx1">
                    <a:lumMod val="75000"/>
                  </a:schemeClr>
                </a:solidFill>
                <a:latin typeface="Arial" panose="020B0604020202020204" pitchFamily="34" charset="0"/>
                <a:cs typeface="Arial" panose="020B0604020202020204" pitchFamily="34" charset="0"/>
              </a:rPr>
              <a:t> </a:t>
            </a:r>
            <a:r>
              <a:rPr lang="lt-LT" sz="2700" dirty="0" smtClean="0">
                <a:solidFill>
                  <a:schemeClr val="tx1">
                    <a:lumMod val="75000"/>
                  </a:schemeClr>
                </a:solidFill>
                <a:latin typeface="Arial" panose="020B0604020202020204" pitchFamily="34" charset="0"/>
                <a:cs typeface="Arial" panose="020B0604020202020204" pitchFamily="34" charset="0"/>
              </a:rPr>
              <a:t>įvertinti, </a:t>
            </a:r>
            <a:r>
              <a:rPr lang="en-US" sz="2700" dirty="0" err="1" smtClean="0">
                <a:solidFill>
                  <a:schemeClr val="tx1">
                    <a:lumMod val="75000"/>
                  </a:schemeClr>
                </a:solidFill>
                <a:latin typeface="Arial" panose="020B0604020202020204" pitchFamily="34" charset="0"/>
                <a:cs typeface="Arial" panose="020B0604020202020204" pitchFamily="34" charset="0"/>
              </a:rPr>
              <a:t>kurie</a:t>
            </a:r>
            <a:r>
              <a:rPr lang="en-US" sz="2700" dirty="0" smtClean="0">
                <a:solidFill>
                  <a:schemeClr val="tx1">
                    <a:lumMod val="75000"/>
                  </a:schemeClr>
                </a:solidFill>
                <a:latin typeface="Arial" panose="020B0604020202020204" pitchFamily="34" charset="0"/>
                <a:cs typeface="Arial" panose="020B0604020202020204" pitchFamily="34" charset="0"/>
              </a:rPr>
              <a:t> </a:t>
            </a:r>
            <a:r>
              <a:rPr lang="en-US" sz="2700" dirty="0" err="1" smtClean="0">
                <a:solidFill>
                  <a:schemeClr val="tx1">
                    <a:lumMod val="75000"/>
                  </a:schemeClr>
                </a:solidFill>
                <a:latin typeface="Arial" panose="020B0604020202020204" pitchFamily="34" charset="0"/>
                <a:cs typeface="Arial" panose="020B0604020202020204" pitchFamily="34" charset="0"/>
              </a:rPr>
              <a:t>sektoriai</a:t>
            </a:r>
            <a:r>
              <a:rPr lang="en-US" sz="2700" dirty="0" smtClean="0">
                <a:solidFill>
                  <a:schemeClr val="tx1">
                    <a:lumMod val="75000"/>
                  </a:schemeClr>
                </a:solidFill>
                <a:latin typeface="Arial" panose="020B0604020202020204" pitchFamily="34" charset="0"/>
                <a:cs typeface="Arial" panose="020B0604020202020204" pitchFamily="34" charset="0"/>
              </a:rPr>
              <a:t> </a:t>
            </a:r>
            <a:r>
              <a:rPr lang="en-US" sz="2700" dirty="0" err="1" smtClean="0">
                <a:solidFill>
                  <a:schemeClr val="tx1">
                    <a:lumMod val="75000"/>
                  </a:schemeClr>
                </a:solidFill>
                <a:latin typeface="Arial" panose="020B0604020202020204" pitchFamily="34" charset="0"/>
                <a:cs typeface="Arial" panose="020B0604020202020204" pitchFamily="34" charset="0"/>
              </a:rPr>
              <a:t>geriausiai</a:t>
            </a:r>
            <a:r>
              <a:rPr lang="en-US" sz="2700" dirty="0" smtClean="0">
                <a:solidFill>
                  <a:schemeClr val="tx1">
                    <a:lumMod val="75000"/>
                  </a:schemeClr>
                </a:solidFill>
                <a:latin typeface="Arial" panose="020B0604020202020204" pitchFamily="34" charset="0"/>
                <a:cs typeface="Arial" panose="020B0604020202020204" pitchFamily="34" charset="0"/>
              </a:rPr>
              <a:t> </a:t>
            </a:r>
            <a:r>
              <a:rPr lang="en-US" sz="2700" dirty="0" err="1" smtClean="0">
                <a:solidFill>
                  <a:schemeClr val="tx1">
                    <a:lumMod val="75000"/>
                  </a:schemeClr>
                </a:solidFill>
                <a:latin typeface="Arial" panose="020B0604020202020204" pitchFamily="34" charset="0"/>
                <a:cs typeface="Arial" panose="020B0604020202020204" pitchFamily="34" charset="0"/>
              </a:rPr>
              <a:t>atspindi</a:t>
            </a:r>
            <a:r>
              <a:rPr lang="en-US" sz="2700" dirty="0" smtClean="0">
                <a:solidFill>
                  <a:schemeClr val="tx1">
                    <a:lumMod val="75000"/>
                  </a:schemeClr>
                </a:solidFill>
                <a:latin typeface="Arial" panose="020B0604020202020204" pitchFamily="34" charset="0"/>
                <a:cs typeface="Arial" panose="020B0604020202020204" pitchFamily="34" charset="0"/>
              </a:rPr>
              <a:t> </a:t>
            </a:r>
            <a:r>
              <a:rPr lang="lt-LT" sz="2700" dirty="0" smtClean="0">
                <a:solidFill>
                  <a:schemeClr val="tx1">
                    <a:lumMod val="75000"/>
                  </a:schemeClr>
                </a:solidFill>
                <a:latin typeface="Arial" panose="020B0604020202020204" pitchFamily="34" charset="0"/>
                <a:cs typeface="Arial" panose="020B0604020202020204" pitchFamily="34" charset="0"/>
              </a:rPr>
              <a:t>Vilniaus </a:t>
            </a:r>
            <a:r>
              <a:rPr lang="en-US" sz="2700" dirty="0" err="1" smtClean="0">
                <a:solidFill>
                  <a:schemeClr val="tx1">
                    <a:lumMod val="75000"/>
                  </a:schemeClr>
                </a:solidFill>
                <a:latin typeface="Arial" panose="020B0604020202020204" pitchFamily="34" charset="0"/>
                <a:cs typeface="Arial" panose="020B0604020202020204" pitchFamily="34" charset="0"/>
              </a:rPr>
              <a:t>miesto</a:t>
            </a:r>
            <a:r>
              <a:rPr lang="en-US" sz="2700" dirty="0" smtClean="0">
                <a:solidFill>
                  <a:schemeClr val="tx1">
                    <a:lumMod val="75000"/>
                  </a:schemeClr>
                </a:solidFill>
                <a:latin typeface="Arial" panose="020B0604020202020204" pitchFamily="34" charset="0"/>
                <a:cs typeface="Arial" panose="020B0604020202020204" pitchFamily="34" charset="0"/>
              </a:rPr>
              <a:t> </a:t>
            </a:r>
            <a:r>
              <a:rPr lang="en-US" sz="2700" dirty="0" err="1" smtClean="0">
                <a:solidFill>
                  <a:schemeClr val="tx1">
                    <a:lumMod val="75000"/>
                  </a:schemeClr>
                </a:solidFill>
                <a:latin typeface="Arial" panose="020B0604020202020204" pitchFamily="34" charset="0"/>
                <a:cs typeface="Arial" panose="020B0604020202020204" pitchFamily="34" charset="0"/>
              </a:rPr>
              <a:t>ekonomikos</a:t>
            </a:r>
            <a:r>
              <a:rPr lang="en-US" sz="2700" dirty="0" smtClean="0">
                <a:solidFill>
                  <a:schemeClr val="tx1">
                    <a:lumMod val="75000"/>
                  </a:schemeClr>
                </a:solidFill>
                <a:latin typeface="Arial" panose="020B0604020202020204" pitchFamily="34" charset="0"/>
                <a:cs typeface="Arial" panose="020B0604020202020204" pitchFamily="34" charset="0"/>
              </a:rPr>
              <a:t> </a:t>
            </a:r>
            <a:r>
              <a:rPr lang="en-US" sz="2700" dirty="0" err="1" smtClean="0">
                <a:solidFill>
                  <a:schemeClr val="tx1">
                    <a:lumMod val="75000"/>
                  </a:schemeClr>
                </a:solidFill>
                <a:latin typeface="Arial" panose="020B0604020202020204" pitchFamily="34" charset="0"/>
                <a:cs typeface="Arial" panose="020B0604020202020204" pitchFamily="34" charset="0"/>
              </a:rPr>
              <a:t>specializacij</a:t>
            </a:r>
            <a:r>
              <a:rPr lang="lt-LT" sz="2700" dirty="0" smtClean="0">
                <a:solidFill>
                  <a:schemeClr val="tx1">
                    <a:lumMod val="75000"/>
                  </a:schemeClr>
                </a:solidFill>
                <a:latin typeface="Arial" panose="020B0604020202020204" pitchFamily="34" charset="0"/>
                <a:cs typeface="Arial" panose="020B0604020202020204" pitchFamily="34" charset="0"/>
              </a:rPr>
              <a:t>ą.</a:t>
            </a:r>
          </a:p>
          <a:p>
            <a:pPr algn="just"/>
            <a:endParaRPr lang="lt-LT" sz="2700" dirty="0">
              <a:solidFill>
                <a:schemeClr val="tx1">
                  <a:lumMod val="75000"/>
                </a:schemeClr>
              </a:solidFill>
              <a:latin typeface="Arial" panose="020B0604020202020204" pitchFamily="34" charset="0"/>
              <a:cs typeface="Arial" panose="020B0604020202020204" pitchFamily="34" charset="0"/>
            </a:endParaRPr>
          </a:p>
          <a:p>
            <a:pPr algn="just"/>
            <a:r>
              <a:rPr lang="lt-LT" sz="2700" dirty="0" smtClean="0">
                <a:solidFill>
                  <a:schemeClr val="tx1">
                    <a:lumMod val="75000"/>
                  </a:schemeClr>
                </a:solidFill>
                <a:latin typeface="Arial" panose="020B0604020202020204" pitchFamily="34" charset="0"/>
                <a:cs typeface="Arial" panose="020B0604020202020204" pitchFamily="34" charset="0"/>
              </a:rPr>
              <a:t>Objektas – 42 sektoriai, kurie apjungti į 17 grupių.</a:t>
            </a:r>
          </a:p>
          <a:p>
            <a:pPr algn="just"/>
            <a:endParaRPr lang="lt-LT" sz="2700" dirty="0">
              <a:solidFill>
                <a:schemeClr val="tx1">
                  <a:lumMod val="75000"/>
                </a:schemeClr>
              </a:solidFill>
              <a:latin typeface="Arial" panose="020B0604020202020204" pitchFamily="34" charset="0"/>
              <a:cs typeface="Arial" panose="020B0604020202020204" pitchFamily="34" charset="0"/>
            </a:endParaRPr>
          </a:p>
          <a:p>
            <a:pPr algn="just"/>
            <a:r>
              <a:rPr lang="en-US" sz="2700" dirty="0" err="1" smtClean="0">
                <a:solidFill>
                  <a:schemeClr val="tx1">
                    <a:lumMod val="75000"/>
                  </a:schemeClr>
                </a:solidFill>
                <a:latin typeface="Arial" panose="020B0604020202020204" pitchFamily="34" charset="0"/>
                <a:cs typeface="Arial" panose="020B0604020202020204" pitchFamily="34" charset="0"/>
              </a:rPr>
              <a:t>Metodas</a:t>
            </a:r>
            <a:r>
              <a:rPr lang="lt-LT" sz="2700" dirty="0">
                <a:solidFill>
                  <a:schemeClr val="tx1">
                    <a:lumMod val="75000"/>
                  </a:schemeClr>
                </a:solidFill>
                <a:latin typeface="Arial" panose="020B0604020202020204" pitchFamily="34" charset="0"/>
                <a:cs typeface="Arial" panose="020B0604020202020204" pitchFamily="34" charset="0"/>
              </a:rPr>
              <a:t> </a:t>
            </a:r>
            <a:r>
              <a:rPr lang="lt-LT" sz="2700" dirty="0" smtClean="0">
                <a:solidFill>
                  <a:schemeClr val="tx1">
                    <a:lumMod val="75000"/>
                  </a:schemeClr>
                </a:solidFill>
                <a:latin typeface="Arial" panose="020B0604020202020204" pitchFamily="34" charset="0"/>
                <a:cs typeface="Arial" panose="020B0604020202020204" pitchFamily="34" charset="0"/>
              </a:rPr>
              <a:t>–</a:t>
            </a:r>
            <a:r>
              <a:rPr lang="en-US" sz="2700" dirty="0" smtClean="0">
                <a:solidFill>
                  <a:schemeClr val="tx1">
                    <a:lumMod val="75000"/>
                  </a:schemeClr>
                </a:solidFill>
                <a:latin typeface="Arial" panose="020B0604020202020204" pitchFamily="34" charset="0"/>
                <a:cs typeface="Arial" panose="020B0604020202020204" pitchFamily="34" charset="0"/>
              </a:rPr>
              <a:t> </a:t>
            </a:r>
            <a:r>
              <a:rPr lang="en-US" sz="2700" dirty="0" err="1" smtClean="0">
                <a:solidFill>
                  <a:schemeClr val="tx1">
                    <a:lumMod val="75000"/>
                  </a:schemeClr>
                </a:solidFill>
                <a:latin typeface="Arial" panose="020B0604020202020204" pitchFamily="34" charset="0"/>
                <a:cs typeface="Arial" panose="020B0604020202020204" pitchFamily="34" charset="0"/>
              </a:rPr>
              <a:t>statisti</a:t>
            </a:r>
            <a:r>
              <a:rPr lang="en-GB" sz="2700" dirty="0" smtClean="0">
                <a:solidFill>
                  <a:schemeClr val="tx1">
                    <a:lumMod val="75000"/>
                  </a:schemeClr>
                </a:solidFill>
                <a:latin typeface="Arial" panose="020B0604020202020204" pitchFamily="34" charset="0"/>
                <a:cs typeface="Arial" panose="020B0604020202020204" pitchFamily="34" charset="0"/>
              </a:rPr>
              <a:t>n</a:t>
            </a:r>
            <a:r>
              <a:rPr lang="lt-LT" sz="2700" dirty="0" smtClean="0">
                <a:solidFill>
                  <a:schemeClr val="tx1">
                    <a:lumMod val="75000"/>
                  </a:schemeClr>
                </a:solidFill>
                <a:latin typeface="Arial" panose="020B0604020202020204" pitchFamily="34" charset="0"/>
                <a:cs typeface="Arial" panose="020B0604020202020204" pitchFamily="34" charset="0"/>
              </a:rPr>
              <a:t>ė analizė, papildyta ekspertiniu vertinimu (duomenų spragoms užpildyti).</a:t>
            </a:r>
          </a:p>
          <a:p>
            <a:pPr algn="just"/>
            <a:endParaRPr lang="lt-LT" sz="2700" dirty="0">
              <a:solidFill>
                <a:schemeClr val="tx1">
                  <a:lumMod val="75000"/>
                </a:schemeClr>
              </a:solidFill>
              <a:latin typeface="Arial" panose="020B0604020202020204" pitchFamily="34" charset="0"/>
              <a:cs typeface="Arial" panose="020B0604020202020204" pitchFamily="34" charset="0"/>
            </a:endParaRPr>
          </a:p>
          <a:p>
            <a:pPr algn="just"/>
            <a:r>
              <a:rPr lang="lt-LT" sz="2700" dirty="0" smtClean="0">
                <a:solidFill>
                  <a:schemeClr val="tx1">
                    <a:lumMod val="75000"/>
                  </a:schemeClr>
                </a:solidFill>
                <a:latin typeface="Arial" panose="020B0604020202020204" pitchFamily="34" charset="0"/>
                <a:cs typeface="Arial" panose="020B0604020202020204" pitchFamily="34" charset="0"/>
              </a:rPr>
              <a:t>Į analizę neįtraukta 30 sektorių (pvz. švietimas, sveikatos priežiūra, nekilnojamo turto operacijos, mažmeninė prekyba).</a:t>
            </a:r>
            <a:endParaRPr lang="en-US" sz="2700" dirty="0" smtClean="0">
              <a:solidFill>
                <a:schemeClr val="tx1">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0" y="0"/>
            <a:ext cx="9144000" cy="900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468560" y="-121450"/>
            <a:ext cx="8435280" cy="1143000"/>
          </a:xfrm>
        </p:spPr>
        <p:txBody>
          <a:bodyPr/>
          <a:lstStyle/>
          <a:p>
            <a:pPr algn="r"/>
            <a:r>
              <a:rPr lang="lt-LT" sz="4000" b="1" dirty="0" smtClean="0">
                <a:solidFill>
                  <a:schemeClr val="bg1">
                    <a:lumMod val="95000"/>
                  </a:schemeClr>
                </a:solidFill>
                <a:latin typeface="Arial" panose="020B0604020202020204" pitchFamily="34" charset="0"/>
                <a:cs typeface="Arial" panose="020B0604020202020204" pitchFamily="34" charset="0"/>
              </a:rPr>
              <a:t>Įvadas</a:t>
            </a:r>
            <a:endParaRPr lang="lt-LT" sz="4000" b="1" dirty="0">
              <a:solidFill>
                <a:schemeClr val="bg1">
                  <a:lumMod val="95000"/>
                </a:schemeClr>
              </a:solidFill>
              <a:latin typeface="Arial" panose="020B0604020202020204" pitchFamily="34" charset="0"/>
              <a:cs typeface="Arial" panose="020B0604020202020204" pitchFamily="34" charset="0"/>
            </a:endParaRPr>
          </a:p>
        </p:txBody>
      </p:sp>
      <p:pic>
        <p:nvPicPr>
          <p:cNvPr id="1026" name="Picture 2" descr="C:\Users\Aleksandr\Desktop\Go vilni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4634" y="65043"/>
            <a:ext cx="889366" cy="77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31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0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25034" y="90550"/>
            <a:ext cx="8075358" cy="778098"/>
          </a:xfrm>
        </p:spPr>
        <p:txBody>
          <a:bodyPr>
            <a:normAutofit/>
          </a:bodyPr>
          <a:lstStyle/>
          <a:p>
            <a:pPr algn="r"/>
            <a:r>
              <a:rPr lang="lt-LT" sz="3400" b="1" dirty="0" smtClean="0">
                <a:solidFill>
                  <a:schemeClr val="bg1">
                    <a:lumMod val="95000"/>
                  </a:schemeClr>
                </a:solidFill>
                <a:latin typeface="Arial" panose="020B0604020202020204" pitchFamily="34" charset="0"/>
                <a:cs typeface="Arial" panose="020B0604020202020204" pitchFamily="34" charset="0"/>
              </a:rPr>
              <a:t>Rekomendacijos</a:t>
            </a:r>
          </a:p>
        </p:txBody>
      </p:sp>
      <p:sp>
        <p:nvSpPr>
          <p:cNvPr id="6" name="Content Placeholder 5"/>
          <p:cNvSpPr>
            <a:spLocks noGrp="1"/>
          </p:cNvSpPr>
          <p:nvPr>
            <p:ph idx="1"/>
          </p:nvPr>
        </p:nvSpPr>
        <p:spPr>
          <a:xfrm>
            <a:off x="251520" y="900100"/>
            <a:ext cx="8712968" cy="5841268"/>
          </a:xfrm>
        </p:spPr>
        <p:txBody>
          <a:bodyPr>
            <a:normAutofit fontScale="92500" lnSpcReduction="10000"/>
          </a:bodyPr>
          <a:lstStyle/>
          <a:p>
            <a:pPr marL="0" indent="0">
              <a:buNone/>
            </a:pPr>
            <a:r>
              <a:rPr lang="lt-LT" sz="2600" b="1" dirty="0" smtClean="0"/>
              <a:t>Kurti paskatas „dabartiniams garvežiams“ (statybos, transporto ir logistikos sektoriams) </a:t>
            </a:r>
            <a:r>
              <a:rPr lang="lt-LT" sz="2600" b="1" dirty="0" err="1" smtClean="0"/>
              <a:t>inovuoti</a:t>
            </a:r>
            <a:r>
              <a:rPr lang="lt-LT" sz="2600" b="1" dirty="0" smtClean="0"/>
              <a:t>:</a:t>
            </a:r>
          </a:p>
          <a:p>
            <a:pPr lvl="1"/>
            <a:r>
              <a:rPr lang="lt-LT" sz="2600" dirty="0" smtClean="0"/>
              <a:t>Kuriant paklausą inovacijoms (pvz., taikant aukštesnius energetinius standartus viešosios paskirties pastatams; diegiant </a:t>
            </a:r>
            <a:r>
              <a:rPr lang="lt-LT" sz="2600" dirty="0" err="1" smtClean="0"/>
              <a:t>inovatyvius</a:t>
            </a:r>
            <a:r>
              <a:rPr lang="lt-LT" sz="2600" dirty="0" smtClean="0"/>
              <a:t> eismo valdymo ar viešojo transporto sprendimus)</a:t>
            </a:r>
          </a:p>
          <a:p>
            <a:pPr lvl="1"/>
            <a:r>
              <a:rPr lang="lt-LT" sz="2600" dirty="0" smtClean="0"/>
              <a:t>Naikinant reguliacines kliūtis / taikant reguliacines paskatas inovacijoms. </a:t>
            </a:r>
          </a:p>
          <a:p>
            <a:pPr lvl="1"/>
            <a:endParaRPr lang="lt-LT" sz="2400" dirty="0" smtClean="0"/>
          </a:p>
          <a:p>
            <a:pPr marL="0" indent="0">
              <a:buNone/>
            </a:pPr>
            <a:r>
              <a:rPr lang="lt-LT" sz="2600" b="1" dirty="0" smtClean="0"/>
              <a:t>Potencialūs prioritetai - kūrybinės industrijos: </a:t>
            </a:r>
          </a:p>
          <a:p>
            <a:pPr lvl="1"/>
            <a:r>
              <a:rPr lang="lt-LT" sz="2600" dirty="0" smtClean="0"/>
              <a:t>Detaliau </a:t>
            </a:r>
            <a:r>
              <a:rPr lang="lt-LT" sz="2600" dirty="0"/>
              <a:t>įvertinti, kuriuose kūrybinių industrijų sektoriuose Vilnius galėtų tapti regioniniu traukos centru;</a:t>
            </a:r>
          </a:p>
          <a:p>
            <a:pPr lvl="1"/>
            <a:r>
              <a:rPr lang="lt-LT" sz="2600" dirty="0"/>
              <a:t> Būtina kūrybinių industrijų plėtros sąlyga – įsiliejimas į tarptautines vertės grandines. Tam būtina parama Vilniuje vykstantiems tarptautiniams renginiams, parodoms, projektams, kt.</a:t>
            </a:r>
          </a:p>
        </p:txBody>
      </p:sp>
      <p:pic>
        <p:nvPicPr>
          <p:cNvPr id="1026" name="Picture 2" descr="C:\Users\Aleksandr\Desktop\Go vilni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634" y="65043"/>
            <a:ext cx="889366" cy="77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815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0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468560" y="-121450"/>
            <a:ext cx="8435280" cy="1143000"/>
          </a:xfrm>
        </p:spPr>
        <p:txBody>
          <a:bodyPr>
            <a:normAutofit/>
          </a:bodyPr>
          <a:lstStyle/>
          <a:p>
            <a:pPr algn="r"/>
            <a:r>
              <a:rPr lang="lt-LT" sz="4000" b="1" dirty="0" smtClean="0">
                <a:solidFill>
                  <a:schemeClr val="bg1">
                    <a:lumMod val="95000"/>
                  </a:schemeClr>
                </a:solidFill>
                <a:latin typeface="Arial" panose="020B0604020202020204" pitchFamily="34" charset="0"/>
                <a:cs typeface="Arial" panose="020B0604020202020204" pitchFamily="34" charset="0"/>
              </a:rPr>
              <a:t>Vertinimo kriterijai</a:t>
            </a:r>
            <a:endParaRPr lang="lt-LT" sz="4000" b="1" dirty="0">
              <a:solidFill>
                <a:schemeClr val="bg1">
                  <a:lumMod val="95000"/>
                </a:schemeClr>
              </a:solidFill>
              <a:latin typeface="Arial" panose="020B0604020202020204" pitchFamily="34" charset="0"/>
              <a:cs typeface="Arial" panose="020B0604020202020204" pitchFamily="34" charset="0"/>
            </a:endParaRPr>
          </a:p>
        </p:txBody>
      </p:sp>
      <p:pic>
        <p:nvPicPr>
          <p:cNvPr id="1026" name="Picture 2" descr="C:\Users\Aleksandr\Desktop\Go vilni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634" y="65043"/>
            <a:ext cx="889366" cy="77001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457200" y="1196752"/>
            <a:ext cx="8229600" cy="5328592"/>
          </a:xfrm>
        </p:spPr>
        <p:txBody>
          <a:bodyPr>
            <a:normAutofit/>
          </a:bodyPr>
          <a:lstStyle/>
          <a:p>
            <a:pPr marL="360362" indent="0" algn="just">
              <a:buNone/>
            </a:pPr>
            <a:endParaRPr lang="lt-LT" sz="3400" dirty="0" smtClean="0">
              <a:solidFill>
                <a:schemeClr val="tx1">
                  <a:lumMod val="75000"/>
                </a:schemeClr>
              </a:solidFill>
            </a:endParaRPr>
          </a:p>
          <a:p>
            <a:pPr marL="720725" indent="-360363" algn="just">
              <a:buFont typeface="+mj-lt"/>
              <a:buAutoNum type="arabicPeriod"/>
            </a:pPr>
            <a:endParaRPr lang="lt-LT" dirty="0">
              <a:solidFill>
                <a:schemeClr val="tx1">
                  <a:lumMod val="7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251281517"/>
              </p:ext>
            </p:extLst>
          </p:nvPr>
        </p:nvGraphicFramePr>
        <p:xfrm>
          <a:off x="467544" y="1124744"/>
          <a:ext cx="8352928" cy="5112568"/>
        </p:xfrm>
        <a:graphic>
          <a:graphicData uri="http://schemas.openxmlformats.org/drawingml/2006/table">
            <a:tbl>
              <a:tblPr firstRow="1" bandRow="1">
                <a:tableStyleId>{5C22544A-7EE6-4342-B048-85BDC9FD1C3A}</a:tableStyleId>
              </a:tblPr>
              <a:tblGrid>
                <a:gridCol w="4176464"/>
                <a:gridCol w="4176464"/>
              </a:tblGrid>
              <a:tr h="527325">
                <a:tc gridSpan="2">
                  <a:txBody>
                    <a:bodyPr/>
                    <a:lstStyle/>
                    <a:p>
                      <a:pPr algn="ctr"/>
                      <a:r>
                        <a:rPr lang="lt-LT" sz="2400" dirty="0" smtClean="0">
                          <a:latin typeface="Arial" panose="020B0604020202020204" pitchFamily="34" charset="0"/>
                          <a:cs typeface="Arial" panose="020B0604020202020204" pitchFamily="34" charset="0"/>
                        </a:rPr>
                        <a:t>Sumanią specializaciją atspindi sektoriai, kurie:</a:t>
                      </a:r>
                      <a:endParaRPr lang="en-GB" sz="2400" dirty="0">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tx1">
                          <a:lumMod val="75000"/>
                        </a:schemeClr>
                      </a:solidFill>
                      <a:prstDash val="solid"/>
                      <a:round/>
                      <a:headEnd type="none" w="med" len="med"/>
                      <a:tailEnd type="none" w="med" len="med"/>
                    </a:lnB>
                    <a:solidFill>
                      <a:schemeClr val="tx1">
                        <a:lumMod val="75000"/>
                      </a:schemeClr>
                    </a:solidFill>
                  </a:tcPr>
                </a:tc>
                <a:tc hMerge="1">
                  <a:txBody>
                    <a:bodyPr/>
                    <a:lstStyle/>
                    <a:p>
                      <a:endParaRPr lang="en-GB" dirty="0"/>
                    </a:p>
                  </a:txBody>
                  <a:tcPr/>
                </a:tc>
              </a:tr>
              <a:tr h="424430">
                <a:tc>
                  <a:txBody>
                    <a:bodyPr/>
                    <a:lstStyle/>
                    <a:p>
                      <a:r>
                        <a:rPr lang="lt-LT" sz="2100" dirty="0" smtClean="0">
                          <a:latin typeface="Arial" panose="020B0604020202020204" pitchFamily="34" charset="0"/>
                          <a:cs typeface="Arial" panose="020B0604020202020204" pitchFamily="34" charset="0"/>
                        </a:rPr>
                        <a:t>Yra konkurencingi:</a:t>
                      </a:r>
                      <a:endParaRPr lang="en-GB" sz="2100" dirty="0">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noFill/>
                  </a:tcPr>
                </a:tc>
                <a:tc>
                  <a:txBody>
                    <a:bodyPr/>
                    <a:lstStyle/>
                    <a:p>
                      <a:r>
                        <a:rPr lang="lt-LT" sz="2100" dirty="0" smtClean="0">
                          <a:latin typeface="Arial" panose="020B0604020202020204" pitchFamily="34" charset="0"/>
                          <a:cs typeface="Arial" panose="020B0604020202020204" pitchFamily="34" charset="0"/>
                        </a:rPr>
                        <a:t>Yra </a:t>
                      </a:r>
                      <a:r>
                        <a:rPr lang="lt-LT" sz="2100" dirty="0" err="1" smtClean="0">
                          <a:latin typeface="Arial" panose="020B0604020202020204" pitchFamily="34" charset="0"/>
                          <a:cs typeface="Arial" panose="020B0604020202020204" pitchFamily="34" charset="0"/>
                        </a:rPr>
                        <a:t>inovatyvūs</a:t>
                      </a:r>
                      <a:r>
                        <a:rPr lang="lt-LT" sz="2100" dirty="0" smtClean="0">
                          <a:latin typeface="Arial" panose="020B0604020202020204" pitchFamily="34" charset="0"/>
                          <a:cs typeface="Arial" panose="020B0604020202020204" pitchFamily="34" charset="0"/>
                        </a:rPr>
                        <a:t>:</a:t>
                      </a:r>
                      <a:endParaRPr lang="en-GB" sz="2100" dirty="0">
                        <a:latin typeface="Arial" panose="020B0604020202020204" pitchFamily="34" charset="0"/>
                        <a:cs typeface="Arial" panose="020B0604020202020204" pitchFamily="34" charset="0"/>
                      </a:endParaRPr>
                    </a:p>
                  </a:txBody>
                  <a:tcPr>
                    <a:lnR w="28575" cap="flat" cmpd="sng" algn="ctr">
                      <a:noFill/>
                      <a:prstDash val="solid"/>
                      <a:round/>
                      <a:headEnd type="none" w="med" len="med"/>
                      <a:tailEnd type="none" w="med" len="med"/>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noFill/>
                  </a:tcPr>
                </a:tc>
              </a:tr>
              <a:tr h="3250635">
                <a:tc>
                  <a:txBody>
                    <a:bodyPr/>
                    <a:lstStyle/>
                    <a:p>
                      <a:pPr marL="285750" indent="-285750">
                        <a:buFont typeface="Arial" panose="020B0604020202020204" pitchFamily="34" charset="0"/>
                        <a:buChar char="•"/>
                      </a:pPr>
                      <a:r>
                        <a:rPr lang="lt-LT" sz="2100" dirty="0" smtClean="0">
                          <a:latin typeface="Arial" panose="020B0604020202020204" pitchFamily="34" charset="0"/>
                          <a:cs typeface="Arial" panose="020B0604020202020204" pitchFamily="34" charset="0"/>
                        </a:rPr>
                        <a:t>Sėkmingi eksportuotojai</a:t>
                      </a:r>
                    </a:p>
                    <a:p>
                      <a:pPr marL="285750" indent="-285750">
                        <a:buFont typeface="Arial" panose="020B0604020202020204" pitchFamily="34" charset="0"/>
                        <a:buChar char="•"/>
                      </a:pPr>
                      <a:r>
                        <a:rPr lang="lt-LT" sz="2100" dirty="0" smtClean="0">
                          <a:latin typeface="Arial" panose="020B0604020202020204" pitchFamily="34" charset="0"/>
                          <a:cs typeface="Arial" panose="020B0604020202020204" pitchFamily="34" charset="0"/>
                        </a:rPr>
                        <a:t>Kuria didelę ir augančią pridėtinę vertę</a:t>
                      </a:r>
                    </a:p>
                    <a:p>
                      <a:pPr marL="285750" indent="-285750">
                        <a:buFont typeface="Arial" panose="020B0604020202020204" pitchFamily="34" charset="0"/>
                        <a:buChar char="•"/>
                      </a:pPr>
                      <a:r>
                        <a:rPr lang="lt-LT" sz="2100" dirty="0" smtClean="0">
                          <a:latin typeface="Arial" panose="020B0604020202020204" pitchFamily="34" charset="0"/>
                          <a:cs typeface="Arial" panose="020B0604020202020204" pitchFamily="34" charset="0"/>
                        </a:rPr>
                        <a:t>Taiko aukštąsias technologijas arba/ir įdarbina aukštos kvalifikacijos darbuotojus</a:t>
                      </a:r>
                      <a:endParaRPr lang="lt-LT" sz="2100" baseline="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2100" dirty="0" smtClean="0">
                          <a:latin typeface="Arial" panose="020B0604020202020204" pitchFamily="34" charset="0"/>
                          <a:cs typeface="Arial" panose="020B0604020202020204" pitchFamily="34" charset="0"/>
                        </a:rPr>
                        <a:t>Yra produktyvūs</a:t>
                      </a:r>
                    </a:p>
                    <a:p>
                      <a:pPr marL="285750" indent="-285750">
                        <a:buFont typeface="Arial" panose="020B0604020202020204" pitchFamily="34" charset="0"/>
                        <a:buChar char="•"/>
                      </a:pPr>
                      <a:r>
                        <a:rPr lang="lt-LT" sz="2100" dirty="0" smtClean="0">
                          <a:latin typeface="Arial" panose="020B0604020202020204" pitchFamily="34" charset="0"/>
                          <a:cs typeface="Arial" panose="020B0604020202020204" pitchFamily="34" charset="0"/>
                        </a:rPr>
                        <a:t>Pritraukia investicijas </a:t>
                      </a:r>
                    </a:p>
                    <a:p>
                      <a:pPr marL="285750" indent="-285750">
                        <a:buFont typeface="Arial" panose="020B0604020202020204" pitchFamily="34" charset="0"/>
                        <a:buChar char="•"/>
                      </a:pPr>
                      <a:r>
                        <a:rPr lang="lt-LT" sz="2100" dirty="0" smtClean="0">
                          <a:latin typeface="Arial" panose="020B0604020202020204" pitchFamily="34" charset="0"/>
                          <a:cs typeface="Arial" panose="020B0604020202020204" pitchFamily="34" charset="0"/>
                        </a:rPr>
                        <a:t>Turi kritinę masę</a:t>
                      </a:r>
                    </a:p>
                  </a:txBody>
                  <a:tcPr>
                    <a:lnL w="28575" cap="flat" cmpd="sng" algn="ctr">
                      <a:noFill/>
                      <a:prstDash val="solid"/>
                      <a:round/>
                      <a:headEnd type="none" w="med" len="med"/>
                      <a:tailEnd type="none" w="med" len="med"/>
                    </a:lnL>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lt-LT" sz="2100" dirty="0" smtClean="0">
                          <a:latin typeface="Arial" panose="020B0604020202020204" pitchFamily="34" charset="0"/>
                          <a:cs typeface="Arial" panose="020B0604020202020204" pitchFamily="34" charset="0"/>
                        </a:rPr>
                        <a:t>Ženkli sektoriaus įmonių dalis yra </a:t>
                      </a:r>
                      <a:r>
                        <a:rPr lang="lt-LT" sz="2100" dirty="0" err="1" smtClean="0">
                          <a:latin typeface="Arial" panose="020B0604020202020204" pitchFamily="34" charset="0"/>
                          <a:cs typeface="Arial" panose="020B0604020202020204" pitchFamily="34" charset="0"/>
                        </a:rPr>
                        <a:t>inovatyvios</a:t>
                      </a:r>
                      <a:endParaRPr lang="lt-LT" sz="21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2100" dirty="0" smtClean="0">
                          <a:latin typeface="Arial" panose="020B0604020202020204" pitchFamily="34" charset="0"/>
                          <a:cs typeface="Arial" panose="020B0604020202020204" pitchFamily="34" charset="0"/>
                        </a:rPr>
                        <a:t>Kuria </a:t>
                      </a:r>
                      <a:r>
                        <a:rPr lang="lt-LT" sz="2100" dirty="0" err="1" smtClean="0">
                          <a:latin typeface="Arial" panose="020B0604020202020204" pitchFamily="34" charset="0"/>
                          <a:cs typeface="Arial" panose="020B0604020202020204" pitchFamily="34" charset="0"/>
                        </a:rPr>
                        <a:t>inovatyvius</a:t>
                      </a:r>
                      <a:r>
                        <a:rPr lang="lt-LT" sz="2100" dirty="0" smtClean="0">
                          <a:latin typeface="Arial" panose="020B0604020202020204" pitchFamily="34" charset="0"/>
                          <a:cs typeface="Arial" panose="020B0604020202020204" pitchFamily="34" charset="0"/>
                        </a:rPr>
                        <a:t> produktus</a:t>
                      </a:r>
                    </a:p>
                    <a:p>
                      <a:pPr marL="285750" indent="-285750">
                        <a:buFont typeface="Arial" panose="020B0604020202020204" pitchFamily="34" charset="0"/>
                        <a:buChar char="•"/>
                      </a:pPr>
                      <a:r>
                        <a:rPr lang="lt-LT" sz="2100" dirty="0" smtClean="0">
                          <a:latin typeface="Arial" panose="020B0604020202020204" pitchFamily="34" charset="0"/>
                          <a:cs typeface="Arial" panose="020B0604020202020204" pitchFamily="34" charset="0"/>
                        </a:rPr>
                        <a:t>Daug investuoja į MTEP</a:t>
                      </a:r>
                    </a:p>
                    <a:p>
                      <a:pPr marL="285750" indent="-285750">
                        <a:buFont typeface="Arial" panose="020B0604020202020204" pitchFamily="34" charset="0"/>
                        <a:buChar char="•"/>
                      </a:pPr>
                      <a:r>
                        <a:rPr lang="lt-LT" sz="2100" dirty="0" smtClean="0">
                          <a:latin typeface="Arial" panose="020B0604020202020204" pitchFamily="34" charset="0"/>
                          <a:cs typeface="Arial" panose="020B0604020202020204" pitchFamily="34" charset="0"/>
                        </a:rPr>
                        <a:t>Dažnai bendradarbiauja su kitais, kuriant inovacijas</a:t>
                      </a:r>
                    </a:p>
                    <a:p>
                      <a:endParaRPr lang="en-GB" sz="2100" dirty="0">
                        <a:latin typeface="Arial" panose="020B0604020202020204" pitchFamily="34" charset="0"/>
                        <a:cs typeface="Arial" panose="020B0604020202020204" pitchFamily="34" charset="0"/>
                      </a:endParaRPr>
                    </a:p>
                  </a:txBody>
                  <a:tcPr>
                    <a:lnR w="28575" cap="flat" cmpd="sng" algn="ctr">
                      <a:noFill/>
                      <a:prstDash val="solid"/>
                      <a:round/>
                      <a:headEnd type="none" w="med" len="med"/>
                      <a:tailEnd type="none" w="med" len="med"/>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noFill/>
                  </a:tcPr>
                </a:tc>
              </a:tr>
              <a:tr h="910178">
                <a:tc>
                  <a:txBody>
                    <a:bodyPr/>
                    <a:lstStyle/>
                    <a:p>
                      <a:r>
                        <a:rPr lang="lt-LT" sz="2100" dirty="0" smtClean="0">
                          <a:latin typeface="Arial" panose="020B0604020202020204" pitchFamily="34" charset="0"/>
                          <a:cs typeface="Arial" panose="020B0604020202020204" pitchFamily="34" charset="0"/>
                        </a:rPr>
                        <a:t>Duomenys: Statistikos departamentas, 2010-2014 m. </a:t>
                      </a:r>
                      <a:r>
                        <a:rPr lang="lt-LT" sz="2100" baseline="0" dirty="0" smtClean="0">
                          <a:latin typeface="Arial" panose="020B0604020202020204" pitchFamily="34" charset="0"/>
                          <a:cs typeface="Arial" panose="020B0604020202020204" pitchFamily="34" charset="0"/>
                        </a:rPr>
                        <a:t> </a:t>
                      </a:r>
                      <a:endParaRPr lang="en-GB" sz="2100" dirty="0">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T w="28575" cap="flat" cmpd="sng" algn="ctr">
                      <a:solidFill>
                        <a:schemeClr val="tx1">
                          <a:lumMod val="75000"/>
                        </a:schemeClr>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r>
                        <a:rPr lang="lt-LT" sz="2100" dirty="0" smtClean="0">
                          <a:latin typeface="Arial" panose="020B0604020202020204" pitchFamily="34" charset="0"/>
                          <a:cs typeface="Arial" panose="020B0604020202020204" pitchFamily="34" charset="0"/>
                        </a:rPr>
                        <a:t>Duomenys: reprezentatyvi įmonių apklausa, atlikta 2017 m. </a:t>
                      </a:r>
                      <a:endParaRPr lang="en-GB" sz="2100" dirty="0">
                        <a:latin typeface="Arial" panose="020B0604020202020204" pitchFamily="34" charset="0"/>
                        <a:cs typeface="Arial" panose="020B0604020202020204" pitchFamily="34" charset="0"/>
                      </a:endParaRPr>
                    </a:p>
                  </a:txBody>
                  <a:tcPr>
                    <a:lnR w="28575" cap="flat" cmpd="sng" algn="ctr">
                      <a:noFill/>
                      <a:prstDash val="solid"/>
                      <a:round/>
                      <a:headEnd type="none" w="med" len="med"/>
                      <a:tailEnd type="none" w="med" len="med"/>
                    </a:lnR>
                    <a:lnT w="28575" cap="flat" cmpd="sng" algn="ctr">
                      <a:solidFill>
                        <a:schemeClr val="tx1">
                          <a:lumMod val="75000"/>
                        </a:schemeClr>
                      </a:solidFill>
                      <a:prstDash val="solid"/>
                      <a:round/>
                      <a:headEnd type="none" w="med" len="med"/>
                      <a:tailEnd type="none" w="med" len="med"/>
                    </a:lnT>
                    <a:lnB w="28575"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259019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0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468560" y="-121450"/>
            <a:ext cx="8435280" cy="1143000"/>
          </a:xfrm>
        </p:spPr>
        <p:txBody>
          <a:bodyPr>
            <a:normAutofit/>
          </a:bodyPr>
          <a:lstStyle/>
          <a:p>
            <a:pPr algn="r"/>
            <a:r>
              <a:rPr lang="lt-LT" sz="2800" b="1" dirty="0" smtClean="0">
                <a:solidFill>
                  <a:schemeClr val="bg1">
                    <a:lumMod val="95000"/>
                  </a:schemeClr>
                </a:solidFill>
                <a:latin typeface="Arial" panose="020B0604020202020204" pitchFamily="34" charset="0"/>
                <a:cs typeface="Arial" panose="020B0604020202020204" pitchFamily="34" charset="0"/>
              </a:rPr>
              <a:t>Rezultatai: Vilniaus specializacijos žemėlapis</a:t>
            </a:r>
            <a:endParaRPr lang="lt-LT" sz="2800" b="1" dirty="0">
              <a:solidFill>
                <a:schemeClr val="bg1">
                  <a:lumMod val="95000"/>
                </a:schemeClr>
              </a:solidFill>
              <a:latin typeface="Arial" panose="020B0604020202020204" pitchFamily="34" charset="0"/>
              <a:cs typeface="Arial" panose="020B0604020202020204" pitchFamily="34" charset="0"/>
            </a:endParaRPr>
          </a:p>
        </p:txBody>
      </p:sp>
      <p:pic>
        <p:nvPicPr>
          <p:cNvPr id="1026" name="Picture 2" descr="C:\Users\Aleksandr\Desktop\Go vilni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4634" y="65043"/>
            <a:ext cx="889366" cy="77001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580392" y="6109982"/>
            <a:ext cx="7416824" cy="0"/>
          </a:xfrm>
          <a:prstGeom prst="straightConnector1">
            <a:avLst/>
          </a:prstGeom>
          <a:ln w="76200">
            <a:solidFill>
              <a:schemeClr val="tx1">
                <a:lumMod val="75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02417" y="1213438"/>
            <a:ext cx="0" cy="4896544"/>
          </a:xfrm>
          <a:prstGeom prst="straightConnector1">
            <a:avLst/>
          </a:prstGeom>
          <a:ln w="76200" cap="rnd">
            <a:solidFill>
              <a:schemeClr val="tx1">
                <a:lumMod val="75000"/>
              </a:schemeClr>
            </a:solidFill>
            <a:tailEnd type="stealth" w="med"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1114380" y="3337249"/>
            <a:ext cx="2844316" cy="615553"/>
          </a:xfrm>
          <a:prstGeom prst="rect">
            <a:avLst/>
          </a:prstGeom>
          <a:noFill/>
        </p:spPr>
        <p:txBody>
          <a:bodyPr wrap="square" rtlCol="0">
            <a:spAutoFit/>
          </a:bodyPr>
          <a:lstStyle/>
          <a:p>
            <a:r>
              <a:rPr lang="lt-LT" sz="3400" b="1" dirty="0" err="1" smtClean="0"/>
              <a:t>Inovatyvumas</a:t>
            </a:r>
            <a:endParaRPr lang="lt-LT" sz="3400" b="1" dirty="0"/>
          </a:p>
        </p:txBody>
      </p:sp>
      <p:sp>
        <p:nvSpPr>
          <p:cNvPr id="14" name="TextBox 13"/>
          <p:cNvSpPr txBox="1"/>
          <p:nvPr/>
        </p:nvSpPr>
        <p:spPr>
          <a:xfrm>
            <a:off x="2870811" y="6109982"/>
            <a:ext cx="3618402" cy="615553"/>
          </a:xfrm>
          <a:prstGeom prst="rect">
            <a:avLst/>
          </a:prstGeom>
          <a:noFill/>
        </p:spPr>
        <p:txBody>
          <a:bodyPr wrap="square" rtlCol="0">
            <a:spAutoFit/>
          </a:bodyPr>
          <a:lstStyle/>
          <a:p>
            <a:r>
              <a:rPr lang="lt-LT" sz="3400" b="1" dirty="0" smtClean="0"/>
              <a:t>Konkurencingumas</a:t>
            </a:r>
            <a:endParaRPr lang="lt-LT" sz="3400" b="1" dirty="0"/>
          </a:p>
        </p:txBody>
      </p:sp>
      <p:sp>
        <p:nvSpPr>
          <p:cNvPr id="17" name="Rectangle 16"/>
          <p:cNvSpPr/>
          <p:nvPr/>
        </p:nvSpPr>
        <p:spPr>
          <a:xfrm>
            <a:off x="1043608" y="1108537"/>
            <a:ext cx="2088232" cy="23371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9" name="Rectangle 18"/>
          <p:cNvSpPr/>
          <p:nvPr/>
        </p:nvSpPr>
        <p:spPr>
          <a:xfrm>
            <a:off x="3279640" y="1108536"/>
            <a:ext cx="2444488" cy="23371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0" name="Rectangle 19"/>
          <p:cNvSpPr/>
          <p:nvPr/>
        </p:nvSpPr>
        <p:spPr>
          <a:xfrm>
            <a:off x="5868144" y="1108537"/>
            <a:ext cx="3096344" cy="2337149"/>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 name="Rectangle 21"/>
          <p:cNvSpPr/>
          <p:nvPr/>
        </p:nvSpPr>
        <p:spPr>
          <a:xfrm>
            <a:off x="1043608" y="3711670"/>
            <a:ext cx="2088232" cy="22322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3" name="Rectangle 22"/>
          <p:cNvSpPr/>
          <p:nvPr/>
        </p:nvSpPr>
        <p:spPr>
          <a:xfrm>
            <a:off x="3279641" y="3711670"/>
            <a:ext cx="2444086" cy="2232248"/>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4" name="Rectangle 23"/>
          <p:cNvSpPr/>
          <p:nvPr/>
        </p:nvSpPr>
        <p:spPr>
          <a:xfrm>
            <a:off x="5868144" y="3711670"/>
            <a:ext cx="3096344" cy="2232248"/>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6" name="TextBox 25"/>
          <p:cNvSpPr txBox="1"/>
          <p:nvPr/>
        </p:nvSpPr>
        <p:spPr>
          <a:xfrm>
            <a:off x="789162" y="1076399"/>
            <a:ext cx="2597124" cy="646331"/>
          </a:xfrm>
          <a:prstGeom prst="rect">
            <a:avLst/>
          </a:prstGeom>
          <a:noFill/>
        </p:spPr>
        <p:txBody>
          <a:bodyPr wrap="square" rtlCol="0">
            <a:spAutoFit/>
          </a:bodyPr>
          <a:lstStyle/>
          <a:p>
            <a:pPr algn="ctr"/>
            <a:r>
              <a:rPr lang="lt-LT" b="1" dirty="0" smtClean="0">
                <a:solidFill>
                  <a:schemeClr val="tx1">
                    <a:lumMod val="75000"/>
                  </a:schemeClr>
                </a:solidFill>
                <a:latin typeface="Arial Narrow" panose="020B0606020202030204" pitchFamily="34" charset="0"/>
                <a:cs typeface="Arial" panose="020B0604020202020204" pitchFamily="34" charset="0"/>
              </a:rPr>
              <a:t>Sektoriai </a:t>
            </a:r>
          </a:p>
          <a:p>
            <a:pPr algn="ctr"/>
            <a:r>
              <a:rPr lang="lt-LT" b="1" dirty="0" smtClean="0">
                <a:solidFill>
                  <a:schemeClr val="tx1">
                    <a:lumMod val="75000"/>
                  </a:schemeClr>
                </a:solidFill>
                <a:latin typeface="Arial Narrow" panose="020B0606020202030204" pitchFamily="34" charset="0"/>
                <a:cs typeface="Arial" panose="020B0604020202020204" pitchFamily="34" charset="0"/>
              </a:rPr>
              <a:t>transformacijoje</a:t>
            </a:r>
            <a:endParaRPr lang="lt-LT" b="1" dirty="0">
              <a:solidFill>
                <a:schemeClr val="tx1">
                  <a:lumMod val="75000"/>
                </a:schemeClr>
              </a:solidFill>
              <a:latin typeface="Arial Narrow" panose="020B0606020202030204" pitchFamily="34" charset="0"/>
              <a:cs typeface="Arial" panose="020B0604020202020204" pitchFamily="34" charset="0"/>
            </a:endParaRPr>
          </a:p>
        </p:txBody>
      </p:sp>
      <p:cxnSp>
        <p:nvCxnSpPr>
          <p:cNvPr id="29" name="Straight Connector 28"/>
          <p:cNvCxnSpPr/>
          <p:nvPr/>
        </p:nvCxnSpPr>
        <p:spPr>
          <a:xfrm flipV="1">
            <a:off x="1033495" y="1698839"/>
            <a:ext cx="2170353" cy="1969"/>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158524" y="1242037"/>
            <a:ext cx="2592288" cy="369332"/>
          </a:xfrm>
          <a:prstGeom prst="rect">
            <a:avLst/>
          </a:prstGeom>
          <a:noFill/>
        </p:spPr>
        <p:txBody>
          <a:bodyPr wrap="square" rtlCol="0">
            <a:spAutoFit/>
          </a:bodyPr>
          <a:lstStyle/>
          <a:p>
            <a:pPr algn="ctr"/>
            <a:r>
              <a:rPr lang="lt-LT" b="1" dirty="0" smtClean="0">
                <a:solidFill>
                  <a:schemeClr val="bg1">
                    <a:lumMod val="95000"/>
                  </a:schemeClr>
                </a:solidFill>
                <a:latin typeface="Arial Narrow" panose="020B0606020202030204" pitchFamily="34" charset="0"/>
                <a:cs typeface="Arial" panose="020B0604020202020204" pitchFamily="34" charset="0"/>
              </a:rPr>
              <a:t>Potencialūs prioritetai</a:t>
            </a:r>
            <a:endParaRPr lang="lt-LT" b="1" dirty="0">
              <a:solidFill>
                <a:schemeClr val="bg1">
                  <a:lumMod val="95000"/>
                </a:schemeClr>
              </a:solidFill>
              <a:latin typeface="Arial Narrow" panose="020B0606020202030204" pitchFamily="34" charset="0"/>
              <a:cs typeface="Arial" panose="020B0604020202020204" pitchFamily="34" charset="0"/>
            </a:endParaRPr>
          </a:p>
        </p:txBody>
      </p:sp>
      <p:sp>
        <p:nvSpPr>
          <p:cNvPr id="31" name="TextBox 30"/>
          <p:cNvSpPr txBox="1"/>
          <p:nvPr/>
        </p:nvSpPr>
        <p:spPr>
          <a:xfrm>
            <a:off x="5868143" y="1247037"/>
            <a:ext cx="3071759" cy="369332"/>
          </a:xfrm>
          <a:prstGeom prst="rect">
            <a:avLst/>
          </a:prstGeom>
          <a:noFill/>
        </p:spPr>
        <p:txBody>
          <a:bodyPr wrap="square" rtlCol="0">
            <a:spAutoFit/>
          </a:bodyPr>
          <a:lstStyle/>
          <a:p>
            <a:pPr algn="ctr"/>
            <a:r>
              <a:rPr lang="lt-LT" b="1" dirty="0" smtClean="0">
                <a:solidFill>
                  <a:schemeClr val="bg1">
                    <a:lumMod val="95000"/>
                  </a:schemeClr>
                </a:solidFill>
                <a:latin typeface="Arial Narrow" panose="020B0606020202030204" pitchFamily="34" charset="0"/>
                <a:cs typeface="Arial" panose="020B0604020202020204" pitchFamily="34" charset="0"/>
              </a:rPr>
              <a:t>Žvaigždės</a:t>
            </a:r>
            <a:endParaRPr lang="lt-LT" b="1" dirty="0">
              <a:solidFill>
                <a:schemeClr val="bg1">
                  <a:lumMod val="95000"/>
                </a:schemeClr>
              </a:solidFill>
              <a:latin typeface="Arial Narrow" panose="020B0606020202030204" pitchFamily="34" charset="0"/>
              <a:cs typeface="Arial" panose="020B0604020202020204" pitchFamily="34" charset="0"/>
            </a:endParaRPr>
          </a:p>
        </p:txBody>
      </p:sp>
      <p:cxnSp>
        <p:nvCxnSpPr>
          <p:cNvPr id="32" name="Straight Connector 31"/>
          <p:cNvCxnSpPr/>
          <p:nvPr/>
        </p:nvCxnSpPr>
        <p:spPr>
          <a:xfrm>
            <a:off x="3185208" y="1709556"/>
            <a:ext cx="2565604"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868144" y="1694901"/>
            <a:ext cx="3035796"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74301" y="3711670"/>
            <a:ext cx="2157539" cy="646331"/>
          </a:xfrm>
          <a:prstGeom prst="rect">
            <a:avLst/>
          </a:prstGeom>
          <a:noFill/>
        </p:spPr>
        <p:txBody>
          <a:bodyPr wrap="square" rtlCol="0">
            <a:spAutoFit/>
          </a:bodyPr>
          <a:lstStyle/>
          <a:p>
            <a:pPr algn="ctr"/>
            <a:r>
              <a:rPr lang="lt-LT" b="1" dirty="0" smtClean="0">
                <a:solidFill>
                  <a:schemeClr val="tx1">
                    <a:lumMod val="75000"/>
                  </a:schemeClr>
                </a:solidFill>
                <a:latin typeface="Arial Narrow" panose="020B0606020202030204" pitchFamily="34" charset="0"/>
                <a:cs typeface="Arial" panose="020B0604020202020204" pitchFamily="34" charset="0"/>
              </a:rPr>
              <a:t>Lėtai auganti tradicinė pramonė</a:t>
            </a:r>
            <a:endParaRPr lang="lt-LT" b="1" dirty="0">
              <a:solidFill>
                <a:schemeClr val="tx1">
                  <a:lumMod val="75000"/>
                </a:schemeClr>
              </a:solidFill>
              <a:latin typeface="Arial Narrow" panose="020B0606020202030204" pitchFamily="34" charset="0"/>
              <a:cs typeface="Arial" panose="020B0604020202020204" pitchFamily="34" charset="0"/>
            </a:endParaRPr>
          </a:p>
        </p:txBody>
      </p:sp>
      <p:cxnSp>
        <p:nvCxnSpPr>
          <p:cNvPr id="35" name="Straight Connector 34"/>
          <p:cNvCxnSpPr/>
          <p:nvPr/>
        </p:nvCxnSpPr>
        <p:spPr>
          <a:xfrm>
            <a:off x="1048727" y="4358001"/>
            <a:ext cx="2136481"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279641" y="3702719"/>
            <a:ext cx="2392618" cy="646331"/>
          </a:xfrm>
          <a:prstGeom prst="rect">
            <a:avLst/>
          </a:prstGeom>
          <a:noFill/>
        </p:spPr>
        <p:txBody>
          <a:bodyPr wrap="square" rtlCol="0">
            <a:spAutoFit/>
          </a:bodyPr>
          <a:lstStyle/>
          <a:p>
            <a:pPr algn="ctr"/>
            <a:r>
              <a:rPr lang="lt-LT" b="1" dirty="0" smtClean="0">
                <a:solidFill>
                  <a:schemeClr val="tx1">
                    <a:lumMod val="75000"/>
                  </a:schemeClr>
                </a:solidFill>
                <a:latin typeface="Arial Narrow" panose="020B0606020202030204" pitchFamily="34" charset="0"/>
                <a:cs typeface="Arial" panose="020B0604020202020204" pitchFamily="34" charset="0"/>
              </a:rPr>
              <a:t>Sparčiai auganti tradicinė pramonė</a:t>
            </a:r>
            <a:endParaRPr lang="lt-LT" b="1" dirty="0">
              <a:solidFill>
                <a:schemeClr val="tx1">
                  <a:lumMod val="75000"/>
                </a:schemeClr>
              </a:solidFill>
              <a:latin typeface="Arial Narrow" panose="020B0606020202030204" pitchFamily="34" charset="0"/>
              <a:cs typeface="Arial" panose="020B0604020202020204" pitchFamily="34" charset="0"/>
            </a:endParaRPr>
          </a:p>
        </p:txBody>
      </p:sp>
      <p:cxnSp>
        <p:nvCxnSpPr>
          <p:cNvPr id="37" name="Straight Connector 36"/>
          <p:cNvCxnSpPr/>
          <p:nvPr/>
        </p:nvCxnSpPr>
        <p:spPr>
          <a:xfrm>
            <a:off x="3275454" y="4358001"/>
            <a:ext cx="2448272"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161906" y="3841218"/>
            <a:ext cx="2453108" cy="369332"/>
          </a:xfrm>
          <a:prstGeom prst="rect">
            <a:avLst/>
          </a:prstGeom>
          <a:noFill/>
        </p:spPr>
        <p:txBody>
          <a:bodyPr wrap="square" rtlCol="0">
            <a:spAutoFit/>
          </a:bodyPr>
          <a:lstStyle/>
          <a:p>
            <a:pPr algn="ctr"/>
            <a:r>
              <a:rPr lang="lt-LT" b="1" dirty="0" smtClean="0">
                <a:solidFill>
                  <a:schemeClr val="bg1">
                    <a:lumMod val="95000"/>
                  </a:schemeClr>
                </a:solidFill>
                <a:latin typeface="Arial Narrow" panose="020B0606020202030204" pitchFamily="34" charset="0"/>
                <a:cs typeface="Arial" panose="020B0604020202020204" pitchFamily="34" charset="0"/>
              </a:rPr>
              <a:t>Dabartiniai garvežiai</a:t>
            </a:r>
            <a:endParaRPr lang="lt-LT" b="1" dirty="0">
              <a:solidFill>
                <a:schemeClr val="bg1">
                  <a:lumMod val="95000"/>
                </a:schemeClr>
              </a:solidFill>
              <a:latin typeface="Arial Narrow" panose="020B0606020202030204" pitchFamily="34" charset="0"/>
              <a:cs typeface="Arial" panose="020B0604020202020204" pitchFamily="34" charset="0"/>
            </a:endParaRPr>
          </a:p>
        </p:txBody>
      </p:sp>
      <p:cxnSp>
        <p:nvCxnSpPr>
          <p:cNvPr id="39" name="Straight Connector 38"/>
          <p:cNvCxnSpPr/>
          <p:nvPr/>
        </p:nvCxnSpPr>
        <p:spPr>
          <a:xfrm flipV="1">
            <a:off x="5830555" y="4349050"/>
            <a:ext cx="3109348" cy="8951"/>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02547" y="1686553"/>
            <a:ext cx="2277093" cy="1754326"/>
          </a:xfrm>
          <a:prstGeom prst="rect">
            <a:avLst/>
          </a:prstGeom>
          <a:noFill/>
        </p:spPr>
        <p:txBody>
          <a:bodyPr wrap="square" rtlCol="0">
            <a:spAutoFit/>
          </a:bodyPr>
          <a:lstStyle/>
          <a:p>
            <a:r>
              <a:rPr lang="lt-LT" dirty="0" smtClean="0">
                <a:solidFill>
                  <a:schemeClr val="tx1">
                    <a:lumMod val="75000"/>
                  </a:schemeClr>
                </a:solidFill>
                <a:latin typeface="Arial Narrow" panose="020B0606020202030204" pitchFamily="34" charset="0"/>
                <a:cs typeface="Arial" panose="020B0604020202020204" pitchFamily="34" charset="0"/>
              </a:rPr>
              <a:t>C22-23: Guminių, plastikinių ir kitų nemetalo mineralinių produktų gamyba</a:t>
            </a:r>
          </a:p>
          <a:p>
            <a:r>
              <a:rPr lang="lt-LT" dirty="0" smtClean="0">
                <a:solidFill>
                  <a:schemeClr val="tx1">
                    <a:lumMod val="75000"/>
                  </a:schemeClr>
                </a:solidFill>
                <a:latin typeface="Arial Narrow" panose="020B0606020202030204" pitchFamily="34" charset="0"/>
                <a:cs typeface="Arial" panose="020B0604020202020204" pitchFamily="34" charset="0"/>
              </a:rPr>
              <a:t>D35 ir E36-38: Komunalinės paslaugos </a:t>
            </a:r>
          </a:p>
        </p:txBody>
      </p:sp>
      <p:sp>
        <p:nvSpPr>
          <p:cNvPr id="41" name="TextBox 40"/>
          <p:cNvSpPr txBox="1"/>
          <p:nvPr/>
        </p:nvSpPr>
        <p:spPr>
          <a:xfrm>
            <a:off x="5826119" y="1677587"/>
            <a:ext cx="3205941" cy="1738938"/>
          </a:xfrm>
          <a:prstGeom prst="rect">
            <a:avLst/>
          </a:prstGeom>
          <a:noFill/>
        </p:spPr>
        <p:txBody>
          <a:bodyPr wrap="square" rtlCol="0">
            <a:spAutoFit/>
          </a:bodyPr>
          <a:lstStyle/>
          <a:p>
            <a:r>
              <a:rPr lang="lt-LT" sz="1700" dirty="0">
                <a:solidFill>
                  <a:schemeClr val="bg1"/>
                </a:solidFill>
                <a:latin typeface="Arial Narrow" panose="020B0606020202030204" pitchFamily="34" charset="0"/>
                <a:cs typeface="Arial" panose="020B0604020202020204" pitchFamily="34" charset="0"/>
              </a:rPr>
              <a:t>C26-28: </a:t>
            </a:r>
            <a:r>
              <a:rPr lang="lt-LT" sz="1700" dirty="0" smtClean="0">
                <a:solidFill>
                  <a:schemeClr val="bg1"/>
                </a:solidFill>
                <a:latin typeface="Arial Narrow" panose="020B0606020202030204" pitchFamily="34" charset="0"/>
                <a:cs typeface="Arial" panose="020B0604020202020204" pitchFamily="34" charset="0"/>
              </a:rPr>
              <a:t>Elektronika, lazerių </a:t>
            </a:r>
            <a:r>
              <a:rPr lang="lt-LT" sz="1700" dirty="0">
                <a:solidFill>
                  <a:schemeClr val="bg1"/>
                </a:solidFill>
                <a:latin typeface="Arial Narrow" panose="020B0606020202030204" pitchFamily="34" charset="0"/>
                <a:cs typeface="Arial" panose="020B0604020202020204" pitchFamily="34" charset="0"/>
              </a:rPr>
              <a:t>gamyba</a:t>
            </a:r>
          </a:p>
          <a:p>
            <a:r>
              <a:rPr lang="lt-LT" dirty="0">
                <a:solidFill>
                  <a:schemeClr val="bg1"/>
                </a:solidFill>
                <a:latin typeface="Arial Narrow" panose="020B0606020202030204" pitchFamily="34" charset="0"/>
                <a:cs typeface="Arial" panose="020B0604020202020204" pitchFamily="34" charset="0"/>
              </a:rPr>
              <a:t>C20-21: Biotechnologijos</a:t>
            </a:r>
          </a:p>
          <a:p>
            <a:r>
              <a:rPr lang="lt-LT" dirty="0">
                <a:solidFill>
                  <a:schemeClr val="bg1"/>
                </a:solidFill>
                <a:latin typeface="Arial Narrow" panose="020B0606020202030204" pitchFamily="34" charset="0"/>
                <a:cs typeface="Arial" panose="020B0604020202020204" pitchFamily="34" charset="0"/>
              </a:rPr>
              <a:t>J61-63: IT, </a:t>
            </a:r>
            <a:r>
              <a:rPr lang="lt-LT" dirty="0" err="1" smtClean="0">
                <a:solidFill>
                  <a:schemeClr val="bg1"/>
                </a:solidFill>
                <a:latin typeface="Arial Narrow" panose="020B0606020202030204" pitchFamily="34" charset="0"/>
                <a:cs typeface="Arial" panose="020B0604020202020204" pitchFamily="34" charset="0"/>
              </a:rPr>
              <a:t>telekom</a:t>
            </a:r>
            <a:r>
              <a:rPr lang="lt-LT" dirty="0">
                <a:solidFill>
                  <a:schemeClr val="bg1"/>
                </a:solidFill>
                <a:latin typeface="Arial Narrow" panose="020B0606020202030204" pitchFamily="34" charset="0"/>
                <a:cs typeface="Arial" panose="020B0604020202020204" pitchFamily="34" charset="0"/>
              </a:rPr>
              <a:t>.</a:t>
            </a:r>
            <a:r>
              <a:rPr lang="lt-LT" dirty="0" smtClean="0">
                <a:solidFill>
                  <a:schemeClr val="bg1"/>
                </a:solidFill>
                <a:latin typeface="Arial Narrow" panose="020B0606020202030204" pitchFamily="34" charset="0"/>
                <a:cs typeface="Arial" panose="020B0604020202020204" pitchFamily="34" charset="0"/>
              </a:rPr>
              <a:t> </a:t>
            </a:r>
            <a:r>
              <a:rPr lang="lt-LT" dirty="0">
                <a:solidFill>
                  <a:schemeClr val="bg1"/>
                </a:solidFill>
                <a:latin typeface="Arial Narrow" panose="020B0606020202030204" pitchFamily="34" charset="0"/>
                <a:cs typeface="Arial" panose="020B0604020202020204" pitchFamily="34" charset="0"/>
              </a:rPr>
              <a:t>paslaugos</a:t>
            </a:r>
          </a:p>
          <a:p>
            <a:r>
              <a:rPr lang="lt-LT" dirty="0">
                <a:solidFill>
                  <a:schemeClr val="bg1"/>
                </a:solidFill>
                <a:latin typeface="Arial Narrow" panose="020B0606020202030204" pitchFamily="34" charset="0"/>
                <a:cs typeface="Arial" panose="020B0604020202020204" pitchFamily="34" charset="0"/>
              </a:rPr>
              <a:t>K64-66: Finansai</a:t>
            </a:r>
          </a:p>
          <a:p>
            <a:r>
              <a:rPr lang="en-GB" dirty="0" smtClean="0">
                <a:solidFill>
                  <a:schemeClr val="bg1"/>
                </a:solidFill>
                <a:latin typeface="Arial Narrow" panose="020B0606020202030204" pitchFamily="34" charset="0"/>
                <a:cs typeface="Arial" panose="020B0604020202020204" pitchFamily="34" charset="0"/>
              </a:rPr>
              <a:t>M71-M73 – </a:t>
            </a:r>
            <a:r>
              <a:rPr lang="lt-LT" dirty="0" smtClean="0">
                <a:solidFill>
                  <a:schemeClr val="bg1"/>
                </a:solidFill>
                <a:latin typeface="Arial Narrow" panose="020B0606020202030204" pitchFamily="34" charset="0"/>
                <a:cs typeface="Arial" panose="020B0604020202020204" pitchFamily="34" charset="0"/>
              </a:rPr>
              <a:t>Inžinerijos</a:t>
            </a:r>
            <a:r>
              <a:rPr lang="en-GB" dirty="0" smtClean="0">
                <a:solidFill>
                  <a:schemeClr val="bg1"/>
                </a:solidFill>
                <a:latin typeface="Arial Narrow" panose="020B0606020202030204" pitchFamily="34" charset="0"/>
                <a:cs typeface="Arial" panose="020B0604020202020204" pitchFamily="34" charset="0"/>
              </a:rPr>
              <a:t>,</a:t>
            </a:r>
            <a:r>
              <a:rPr lang="lt-LT" dirty="0" smtClean="0">
                <a:solidFill>
                  <a:schemeClr val="bg1"/>
                </a:solidFill>
                <a:latin typeface="Arial Narrow" panose="020B0606020202030204" pitchFamily="34" charset="0"/>
                <a:cs typeface="Arial" panose="020B0604020202020204" pitchFamily="34" charset="0"/>
              </a:rPr>
              <a:t> </a:t>
            </a:r>
            <a:r>
              <a:rPr lang="en-GB" dirty="0" smtClean="0">
                <a:solidFill>
                  <a:schemeClr val="bg1"/>
                </a:solidFill>
                <a:latin typeface="Arial Narrow" panose="020B0606020202030204" pitchFamily="34" charset="0"/>
                <a:cs typeface="Arial" panose="020B0604020202020204" pitchFamily="34" charset="0"/>
              </a:rPr>
              <a:t>MTEP</a:t>
            </a:r>
            <a:r>
              <a:rPr lang="lt-LT" dirty="0" smtClean="0">
                <a:solidFill>
                  <a:schemeClr val="bg1"/>
                </a:solidFill>
                <a:latin typeface="Arial Narrow" panose="020B0606020202030204" pitchFamily="34" charset="0"/>
                <a:cs typeface="Arial" panose="020B0604020202020204" pitchFamily="34" charset="0"/>
              </a:rPr>
              <a:t> </a:t>
            </a:r>
            <a:r>
              <a:rPr lang="lt-LT" dirty="0" err="1" smtClean="0">
                <a:solidFill>
                  <a:schemeClr val="bg1"/>
                </a:solidFill>
                <a:latin typeface="Arial Narrow" panose="020B0606020202030204" pitchFamily="34" charset="0"/>
                <a:cs typeface="Arial" panose="020B0604020202020204" pitchFamily="34" charset="0"/>
              </a:rPr>
              <a:t>pasl</a:t>
            </a:r>
            <a:r>
              <a:rPr lang="lt-LT" dirty="0" smtClean="0">
                <a:solidFill>
                  <a:schemeClr val="bg1"/>
                </a:solidFill>
                <a:latin typeface="Arial Narrow" panose="020B0606020202030204" pitchFamily="34" charset="0"/>
                <a:cs typeface="Arial" panose="020B0604020202020204" pitchFamily="34" charset="0"/>
              </a:rPr>
              <a:t>.</a:t>
            </a:r>
          </a:p>
          <a:p>
            <a:r>
              <a:rPr lang="lt-LT" dirty="0" smtClean="0">
                <a:solidFill>
                  <a:schemeClr val="bg1"/>
                </a:solidFill>
                <a:latin typeface="Arial Narrow" panose="020B0606020202030204" pitchFamily="34" charset="0"/>
                <a:cs typeface="Arial" panose="020B0604020202020204" pitchFamily="34" charset="0"/>
              </a:rPr>
              <a:t>G46: Didmeninė prekyba</a:t>
            </a:r>
          </a:p>
        </p:txBody>
      </p:sp>
      <p:sp>
        <p:nvSpPr>
          <p:cNvPr id="46" name="TextBox 45"/>
          <p:cNvSpPr txBox="1"/>
          <p:nvPr/>
        </p:nvSpPr>
        <p:spPr>
          <a:xfrm>
            <a:off x="3219716" y="1696462"/>
            <a:ext cx="2444086" cy="646331"/>
          </a:xfrm>
          <a:prstGeom prst="rect">
            <a:avLst/>
          </a:prstGeom>
          <a:noFill/>
        </p:spPr>
        <p:txBody>
          <a:bodyPr wrap="square" rtlCol="0">
            <a:spAutoFit/>
          </a:bodyPr>
          <a:lstStyle/>
          <a:p>
            <a:r>
              <a:rPr lang="lt-LT" dirty="0" smtClean="0">
                <a:solidFill>
                  <a:schemeClr val="bg1"/>
                </a:solidFill>
                <a:latin typeface="Arial Narrow" panose="020B0606020202030204" pitchFamily="34" charset="0"/>
                <a:cs typeface="Arial" panose="020B0604020202020204" pitchFamily="34" charset="0"/>
              </a:rPr>
              <a:t>J58-60: Leidybinės ir audiovizualinės paslaugos</a:t>
            </a:r>
          </a:p>
        </p:txBody>
      </p:sp>
      <p:sp>
        <p:nvSpPr>
          <p:cNvPr id="47" name="TextBox 46"/>
          <p:cNvSpPr txBox="1"/>
          <p:nvPr/>
        </p:nvSpPr>
        <p:spPr>
          <a:xfrm>
            <a:off x="1003897" y="4328520"/>
            <a:ext cx="2098345" cy="1754326"/>
          </a:xfrm>
          <a:prstGeom prst="rect">
            <a:avLst/>
          </a:prstGeom>
          <a:noFill/>
        </p:spPr>
        <p:txBody>
          <a:bodyPr wrap="square" rtlCol="0">
            <a:spAutoFit/>
          </a:bodyPr>
          <a:lstStyle/>
          <a:p>
            <a:r>
              <a:rPr lang="lt-LT" dirty="0" smtClean="0">
                <a:solidFill>
                  <a:schemeClr val="tx1">
                    <a:lumMod val="75000"/>
                  </a:schemeClr>
                </a:solidFill>
                <a:latin typeface="Arial Narrow" panose="020B0606020202030204" pitchFamily="34" charset="0"/>
                <a:cs typeface="Arial" panose="020B0604020202020204" pitchFamily="34" charset="0"/>
              </a:rPr>
              <a:t>C10-11: Maisto ir gėrimų gamyba</a:t>
            </a:r>
          </a:p>
          <a:p>
            <a:r>
              <a:rPr lang="lt-LT" dirty="0" smtClean="0">
                <a:solidFill>
                  <a:schemeClr val="tx1">
                    <a:lumMod val="75000"/>
                  </a:schemeClr>
                </a:solidFill>
                <a:latin typeface="Arial Narrow" panose="020B0606020202030204" pitchFamily="34" charset="0"/>
                <a:cs typeface="Arial" panose="020B0604020202020204" pitchFamily="34" charset="0"/>
              </a:rPr>
              <a:t>C13-15: Drabužių siuvimas, tekstilės ir odos gaminių gamyba</a:t>
            </a:r>
          </a:p>
          <a:p>
            <a:r>
              <a:rPr lang="lt-LT" dirty="0" smtClean="0">
                <a:solidFill>
                  <a:schemeClr val="tx1">
                    <a:lumMod val="75000"/>
                  </a:schemeClr>
                </a:solidFill>
                <a:latin typeface="Arial Narrow" panose="020B0606020202030204" pitchFamily="34" charset="0"/>
                <a:cs typeface="Arial" panose="020B0604020202020204" pitchFamily="34" charset="0"/>
              </a:rPr>
              <a:t> </a:t>
            </a:r>
          </a:p>
        </p:txBody>
      </p:sp>
      <p:sp>
        <p:nvSpPr>
          <p:cNvPr id="49" name="TextBox 48"/>
          <p:cNvSpPr txBox="1"/>
          <p:nvPr/>
        </p:nvSpPr>
        <p:spPr>
          <a:xfrm>
            <a:off x="3256130" y="4323649"/>
            <a:ext cx="2574425" cy="1200329"/>
          </a:xfrm>
          <a:prstGeom prst="rect">
            <a:avLst/>
          </a:prstGeom>
          <a:noFill/>
        </p:spPr>
        <p:txBody>
          <a:bodyPr wrap="square" rtlCol="0">
            <a:spAutoFit/>
          </a:bodyPr>
          <a:lstStyle/>
          <a:p>
            <a:r>
              <a:rPr lang="lt-LT" dirty="0" smtClean="0">
                <a:solidFill>
                  <a:schemeClr val="tx1">
                    <a:lumMod val="75000"/>
                  </a:schemeClr>
                </a:solidFill>
                <a:latin typeface="Arial Narrow" panose="020B0606020202030204" pitchFamily="34" charset="0"/>
                <a:cs typeface="Arial" panose="020B0604020202020204" pitchFamily="34" charset="0"/>
              </a:rPr>
              <a:t>C16-17: Medienos gaminiai</a:t>
            </a:r>
          </a:p>
          <a:p>
            <a:r>
              <a:rPr lang="lt-LT" dirty="0" smtClean="0">
                <a:solidFill>
                  <a:schemeClr val="tx1">
                    <a:lumMod val="75000"/>
                  </a:schemeClr>
                </a:solidFill>
                <a:latin typeface="Arial Narrow" panose="020B0606020202030204" pitchFamily="34" charset="0"/>
                <a:cs typeface="Arial" panose="020B0604020202020204" pitchFamily="34" charset="0"/>
              </a:rPr>
              <a:t>C24-25: Metalo gaminiai</a:t>
            </a:r>
          </a:p>
          <a:p>
            <a:r>
              <a:rPr lang="lt-LT" dirty="0" smtClean="0">
                <a:solidFill>
                  <a:schemeClr val="tx1">
                    <a:lumMod val="75000"/>
                  </a:schemeClr>
                </a:solidFill>
                <a:latin typeface="Arial Narrow" panose="020B0606020202030204" pitchFamily="34" charset="0"/>
                <a:cs typeface="Arial" panose="020B0604020202020204" pitchFamily="34" charset="0"/>
              </a:rPr>
              <a:t>C31: Baldų gamyba</a:t>
            </a:r>
          </a:p>
          <a:p>
            <a:r>
              <a:rPr lang="lt-LT" dirty="0" smtClean="0">
                <a:solidFill>
                  <a:schemeClr val="tx1">
                    <a:lumMod val="75000"/>
                  </a:schemeClr>
                </a:solidFill>
                <a:latin typeface="Arial Narrow" panose="020B0606020202030204" pitchFamily="34" charset="0"/>
                <a:cs typeface="Arial" panose="020B0604020202020204" pitchFamily="34" charset="0"/>
              </a:rPr>
              <a:t>C32: Kita gamyba </a:t>
            </a:r>
          </a:p>
        </p:txBody>
      </p:sp>
      <p:sp>
        <p:nvSpPr>
          <p:cNvPr id="53" name="TextBox 52"/>
          <p:cNvSpPr txBox="1"/>
          <p:nvPr/>
        </p:nvSpPr>
        <p:spPr>
          <a:xfrm>
            <a:off x="5833528" y="4328520"/>
            <a:ext cx="3075248" cy="1200329"/>
          </a:xfrm>
          <a:prstGeom prst="rect">
            <a:avLst/>
          </a:prstGeom>
          <a:noFill/>
        </p:spPr>
        <p:txBody>
          <a:bodyPr wrap="square" rtlCol="0">
            <a:spAutoFit/>
          </a:bodyPr>
          <a:lstStyle/>
          <a:p>
            <a:r>
              <a:rPr lang="lt-LT" dirty="0" smtClean="0">
                <a:solidFill>
                  <a:schemeClr val="bg1"/>
                </a:solidFill>
                <a:latin typeface="Arial Narrow" panose="020B0606020202030204" pitchFamily="34" charset="0"/>
                <a:cs typeface="Arial" panose="020B0604020202020204" pitchFamily="34" charset="0"/>
              </a:rPr>
              <a:t>F41-43</a:t>
            </a:r>
            <a:r>
              <a:rPr lang="en-GB" dirty="0" smtClean="0">
                <a:solidFill>
                  <a:schemeClr val="bg1"/>
                </a:solidFill>
                <a:latin typeface="Arial Narrow" panose="020B0606020202030204" pitchFamily="34" charset="0"/>
                <a:cs typeface="Arial" panose="020B0604020202020204" pitchFamily="34" charset="0"/>
              </a:rPr>
              <a:t>: </a:t>
            </a:r>
            <a:r>
              <a:rPr lang="lt-LT" dirty="0" smtClean="0">
                <a:solidFill>
                  <a:schemeClr val="bg1"/>
                </a:solidFill>
                <a:latin typeface="Arial Narrow" panose="020B0606020202030204" pitchFamily="34" charset="0"/>
                <a:cs typeface="Arial" panose="020B0604020202020204" pitchFamily="34" charset="0"/>
              </a:rPr>
              <a:t>Statyba</a:t>
            </a:r>
          </a:p>
          <a:p>
            <a:r>
              <a:rPr lang="lt-LT" dirty="0" smtClean="0">
                <a:solidFill>
                  <a:schemeClr val="bg1"/>
                </a:solidFill>
                <a:latin typeface="Arial Narrow" panose="020B0606020202030204" pitchFamily="34" charset="0"/>
                <a:cs typeface="Arial" panose="020B0604020202020204" pitchFamily="34" charset="0"/>
              </a:rPr>
              <a:t>H49 ir H51-53</a:t>
            </a:r>
            <a:r>
              <a:rPr lang="en-GB" dirty="0" smtClean="0">
                <a:solidFill>
                  <a:schemeClr val="bg1"/>
                </a:solidFill>
                <a:latin typeface="Arial Narrow" panose="020B0606020202030204" pitchFamily="34" charset="0"/>
                <a:cs typeface="Arial" panose="020B0604020202020204" pitchFamily="34" charset="0"/>
              </a:rPr>
              <a:t>: </a:t>
            </a:r>
            <a:r>
              <a:rPr lang="lt-LT" dirty="0" smtClean="0">
                <a:solidFill>
                  <a:schemeClr val="bg1"/>
                </a:solidFill>
                <a:latin typeface="Arial Narrow" panose="020B0606020202030204" pitchFamily="34" charset="0"/>
                <a:cs typeface="Arial" panose="020B0604020202020204" pitchFamily="34" charset="0"/>
              </a:rPr>
              <a:t>transportas, logistika ir paštas</a:t>
            </a:r>
          </a:p>
          <a:p>
            <a:r>
              <a:rPr lang="lt-LT" dirty="0" smtClean="0">
                <a:solidFill>
                  <a:schemeClr val="bg1"/>
                </a:solidFill>
                <a:latin typeface="Arial Narrow" panose="020B0606020202030204" pitchFamily="34" charset="0"/>
                <a:cs typeface="Arial" panose="020B0604020202020204" pitchFamily="34" charset="0"/>
              </a:rPr>
              <a:t> </a:t>
            </a:r>
          </a:p>
        </p:txBody>
      </p:sp>
    </p:spTree>
    <p:extLst>
      <p:ext uri="{BB962C8B-B14F-4D97-AF65-F5344CB8AC3E}">
        <p14:creationId xmlns:p14="http://schemas.microsoft.com/office/powerpoint/2010/main" val="836380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0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468560" y="-121450"/>
            <a:ext cx="8435280" cy="1143000"/>
          </a:xfrm>
        </p:spPr>
        <p:txBody>
          <a:bodyPr>
            <a:normAutofit/>
          </a:bodyPr>
          <a:lstStyle/>
          <a:p>
            <a:pPr algn="r"/>
            <a:r>
              <a:rPr lang="lt-LT" sz="3400" b="1" dirty="0" smtClean="0">
                <a:solidFill>
                  <a:schemeClr val="bg1">
                    <a:lumMod val="95000"/>
                  </a:schemeClr>
                </a:solidFill>
                <a:latin typeface="Arial" panose="020B0604020202020204" pitchFamily="34" charset="0"/>
                <a:cs typeface="Arial" panose="020B0604020202020204" pitchFamily="34" charset="0"/>
              </a:rPr>
              <a:t>Žvaigždės</a:t>
            </a:r>
          </a:p>
        </p:txBody>
      </p:sp>
      <p:pic>
        <p:nvPicPr>
          <p:cNvPr id="1026" name="Picture 2" descr="C:\Users\Aleksandr\Desktop\Go vilni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4634" y="65043"/>
            <a:ext cx="889366" cy="7700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602398266"/>
              </p:ext>
            </p:extLst>
          </p:nvPr>
        </p:nvGraphicFramePr>
        <p:xfrm>
          <a:off x="91611" y="980728"/>
          <a:ext cx="9073008" cy="5699760"/>
        </p:xfrm>
        <a:graphic>
          <a:graphicData uri="http://schemas.openxmlformats.org/drawingml/2006/table">
            <a:tbl>
              <a:tblPr firstRow="1" bandRow="1">
                <a:tableStyleId>{5C22544A-7EE6-4342-B048-85BDC9FD1C3A}</a:tableStyleId>
              </a:tblPr>
              <a:tblGrid>
                <a:gridCol w="4176464"/>
                <a:gridCol w="2160240"/>
                <a:gridCol w="2736304"/>
              </a:tblGrid>
              <a:tr h="370840">
                <a:tc>
                  <a:txBody>
                    <a:bodyPr/>
                    <a:lstStyle/>
                    <a:p>
                      <a:pPr algn="ctr"/>
                      <a:r>
                        <a:rPr lang="lt-LT" sz="2200" dirty="0" smtClean="0">
                          <a:latin typeface="Arial" panose="020B0604020202020204" pitchFamily="34" charset="0"/>
                          <a:cs typeface="Arial" panose="020B0604020202020204" pitchFamily="34" charset="0"/>
                        </a:rPr>
                        <a:t>Sektoriai</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r>
                        <a:rPr lang="lt-LT" sz="2200" dirty="0" smtClean="0">
                          <a:latin typeface="Arial" panose="020B0604020202020204" pitchFamily="34" charset="0"/>
                          <a:cs typeface="Arial" panose="020B0604020202020204" pitchFamily="34" charset="0"/>
                        </a:rPr>
                        <a:t>Stiprybės</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r>
                        <a:rPr lang="lt-LT" sz="2200" dirty="0" smtClean="0">
                          <a:latin typeface="Arial" panose="020B0604020202020204" pitchFamily="34" charset="0"/>
                          <a:cs typeface="Arial" panose="020B0604020202020204" pitchFamily="34" charset="0"/>
                        </a:rPr>
                        <a:t>Iššūkiai</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r>
              <a:tr h="370840">
                <a:tc gridSpan="3">
                  <a:txBody>
                    <a:bodyPr/>
                    <a:lstStyle/>
                    <a:p>
                      <a:pPr algn="ctr"/>
                      <a:r>
                        <a:rPr lang="lt-LT" sz="1700" b="1" dirty="0" smtClean="0">
                          <a:latin typeface="Arial" panose="020B0604020202020204" pitchFamily="34" charset="0"/>
                          <a:cs typeface="Arial" panose="020B0604020202020204" pitchFamily="34" charset="0"/>
                        </a:rPr>
                        <a:t>Aukštos pridėtines vertės paslaugos:</a:t>
                      </a:r>
                      <a:endParaRPr lang="en-GB" sz="1700" b="1" dirty="0">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12700" cmpd="sng">
                      <a:noFill/>
                    </a:lnR>
                    <a:lnT w="28575" cap="flat" cmpd="sng" algn="ctr">
                      <a:solidFill>
                        <a:schemeClr val="tx1">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700" dirty="0" smtClean="0">
                          <a:latin typeface="Arial" panose="020B0604020202020204" pitchFamily="34" charset="0"/>
                          <a:cs typeface="Arial" panose="020B0604020202020204" pitchFamily="34" charset="0"/>
                        </a:rPr>
                        <a:t>J61-63: </a:t>
                      </a:r>
                      <a:r>
                        <a:rPr lang="lt-LT" sz="1700" dirty="0" err="1" smtClean="0">
                          <a:latin typeface="Arial" panose="020B0604020202020204" pitchFamily="34" charset="0"/>
                          <a:cs typeface="Arial" panose="020B0604020202020204" pitchFamily="34" charset="0"/>
                        </a:rPr>
                        <a:t>Telekom</a:t>
                      </a:r>
                      <a:r>
                        <a:rPr lang="lt-LT" sz="1700" dirty="0" smtClean="0">
                          <a:latin typeface="Arial" panose="020B0604020202020204" pitchFamily="34" charset="0"/>
                          <a:cs typeface="Arial" panose="020B0604020202020204" pitchFamily="34" charset="0"/>
                        </a:rPr>
                        <a:t>., programavimo, konsultacinių ir </a:t>
                      </a:r>
                      <a:r>
                        <a:rPr lang="lt-LT" sz="1700" dirty="0" err="1" smtClean="0">
                          <a:latin typeface="Arial" panose="020B0604020202020204" pitchFamily="34" charset="0"/>
                          <a:cs typeface="Arial" panose="020B0604020202020204" pitchFamily="34" charset="0"/>
                        </a:rPr>
                        <a:t>informac</a:t>
                      </a:r>
                      <a:r>
                        <a:rPr lang="lt-LT" sz="1700" dirty="0" smtClean="0">
                          <a:latin typeface="Arial" panose="020B0604020202020204" pitchFamily="34" charset="0"/>
                          <a:cs typeface="Arial" panose="020B0604020202020204" pitchFamily="34" charset="0"/>
                        </a:rPr>
                        <a:t>. paslaugų veikla;</a:t>
                      </a:r>
                    </a:p>
                    <a:p>
                      <a:r>
                        <a:rPr lang="lt-LT" sz="1700" dirty="0" smtClean="0">
                          <a:latin typeface="Arial" panose="020B0604020202020204" pitchFamily="34" charset="0"/>
                          <a:cs typeface="Arial" panose="020B0604020202020204" pitchFamily="34" charset="0"/>
                        </a:rPr>
                        <a:t>K64-66: Finansinių paslaugų, draudimo, pensijų lėšų kaupimo, pagalbinė veikla;</a:t>
                      </a:r>
                    </a:p>
                    <a:p>
                      <a:pPr marL="0" marR="0" indent="0" algn="l" defTabSz="914400" rtl="0" eaLnBrk="1" fontAlgn="auto" latinLnBrk="0" hangingPunct="1">
                        <a:lnSpc>
                          <a:spcPct val="100000"/>
                        </a:lnSpc>
                        <a:spcBef>
                          <a:spcPts val="0"/>
                        </a:spcBef>
                        <a:spcAft>
                          <a:spcPts val="0"/>
                        </a:spcAft>
                        <a:buClrTx/>
                        <a:buSzTx/>
                        <a:buFontTx/>
                        <a:buNone/>
                        <a:tabLst/>
                        <a:defRPr/>
                      </a:pPr>
                      <a:r>
                        <a:rPr lang="lt-LT" sz="1700" dirty="0" smtClean="0">
                          <a:latin typeface="Arial" panose="020B0604020202020204" pitchFamily="34" charset="0"/>
                          <a:cs typeface="Arial" panose="020B0604020202020204" pitchFamily="34" charset="0"/>
                        </a:rPr>
                        <a:t>M71-73: Architektūros, inžinerijos, MTEP, reklamos ir rinkos tyrimų paslaugos.</a:t>
                      </a:r>
                    </a:p>
                  </a:txBody>
                  <a:tcP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lt-LT" sz="1700" dirty="0" smtClean="0">
                          <a:latin typeface="Arial" panose="020B0604020202020204" pitchFamily="34" charset="0"/>
                          <a:cs typeface="Arial" panose="020B0604020202020204" pitchFamily="34" charset="0"/>
                        </a:rPr>
                        <a:t>Didelė pridėtinė vertė;</a:t>
                      </a:r>
                    </a:p>
                    <a:p>
                      <a:r>
                        <a:rPr lang="lt-LT" sz="1700" dirty="0" smtClean="0">
                          <a:latin typeface="Arial" panose="020B0604020202020204" pitchFamily="34" charset="0"/>
                          <a:cs typeface="Arial" panose="020B0604020202020204" pitchFamily="34" charset="0"/>
                        </a:rPr>
                        <a:t>Daug ir kokybiškų darbo vietų;</a:t>
                      </a:r>
                    </a:p>
                    <a:p>
                      <a:r>
                        <a:rPr lang="lt-LT" sz="1700" dirty="0" smtClean="0">
                          <a:latin typeface="Arial" panose="020B0604020202020204" pitchFamily="34" charset="0"/>
                          <a:cs typeface="Arial" panose="020B0604020202020204" pitchFamily="34" charset="0"/>
                        </a:rPr>
                        <a:t>Didelės investicijos;</a:t>
                      </a:r>
                    </a:p>
                    <a:p>
                      <a:r>
                        <a:rPr lang="lt-LT" sz="1700" dirty="0" smtClean="0">
                          <a:latin typeface="Arial" panose="020B0604020202020204" pitchFamily="34" charset="0"/>
                          <a:cs typeface="Arial" panose="020B0604020202020204" pitchFamily="34" charset="0"/>
                        </a:rPr>
                        <a:t>Stiprūs </a:t>
                      </a:r>
                      <a:r>
                        <a:rPr lang="lt-LT" sz="1700" dirty="0" err="1" smtClean="0">
                          <a:latin typeface="Arial" panose="020B0604020202020204" pitchFamily="34" charset="0"/>
                          <a:cs typeface="Arial" panose="020B0604020202020204" pitchFamily="34" charset="0"/>
                        </a:rPr>
                        <a:t>inovatoriai</a:t>
                      </a:r>
                      <a:r>
                        <a:rPr lang="lt-LT" sz="1700" dirty="0" smtClean="0">
                          <a:latin typeface="Arial" panose="020B0604020202020204" pitchFamily="34" charset="0"/>
                          <a:cs typeface="Arial" panose="020B0604020202020204" pitchFamily="34" charset="0"/>
                        </a:rPr>
                        <a:t>. </a:t>
                      </a:r>
                      <a:endParaRPr lang="en-GB" sz="1700" dirty="0">
                        <a:latin typeface="Arial" panose="020B0604020202020204" pitchFamily="34" charset="0"/>
                        <a:cs typeface="Arial" panose="020B0604020202020204" pitchFamily="34" charset="0"/>
                      </a:endParaRPr>
                    </a:p>
                  </a:txBody>
                  <a:tcPr>
                    <a:lnL w="12700" cmpd="sng">
                      <a:noFill/>
                    </a:lnL>
                    <a:lnR w="12700" cmpd="sng">
                      <a:noFill/>
                    </a:lnR>
                    <a:lnT w="28575" cap="flat" cmpd="sng" algn="ctr">
                      <a:no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lt-LT" sz="1700" dirty="0" smtClean="0">
                          <a:latin typeface="Arial" panose="020B0604020202020204" pitchFamily="34" charset="0"/>
                          <a:cs typeface="Arial" panose="020B0604020202020204" pitchFamily="34" charset="0"/>
                        </a:rPr>
                        <a:t>Kompetentingų darbuotojų stoka;</a:t>
                      </a:r>
                    </a:p>
                    <a:p>
                      <a:r>
                        <a:rPr lang="lt-LT" sz="1700" dirty="0" smtClean="0">
                          <a:latin typeface="Arial" panose="020B0604020202020204" pitchFamily="34" charset="0"/>
                          <a:cs typeface="Arial" panose="020B0604020202020204" pitchFamily="34" charset="0"/>
                        </a:rPr>
                        <a:t>Didelė priklausomybė nuo motininių įmonių;</a:t>
                      </a:r>
                    </a:p>
                    <a:p>
                      <a:r>
                        <a:rPr lang="lt-LT" sz="1700" dirty="0" smtClean="0">
                          <a:latin typeface="Arial" panose="020B0604020202020204" pitchFamily="34" charset="0"/>
                          <a:cs typeface="Arial" panose="020B0604020202020204" pitchFamily="34" charset="0"/>
                        </a:rPr>
                        <a:t>Savų produktų vystymas ir eksportas.</a:t>
                      </a:r>
                      <a:endParaRPr lang="en-GB" sz="1700" dirty="0">
                        <a:latin typeface="Arial" panose="020B0604020202020204" pitchFamily="34" charset="0"/>
                        <a:cs typeface="Arial" panose="020B0604020202020204" pitchFamily="34" charset="0"/>
                      </a:endParaRPr>
                    </a:p>
                  </a:txBody>
                  <a:tcPr>
                    <a:lnL w="12700" cmpd="sng">
                      <a:noFill/>
                    </a:lnL>
                    <a:lnR w="12700" cmpd="sng">
                      <a:noFill/>
                    </a:lnR>
                    <a:lnT w="28575" cap="flat" cmpd="sng" algn="ctr">
                      <a:no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70840">
                <a:tc gridSpan="3">
                  <a:txBody>
                    <a:bodyPr/>
                    <a:lstStyle/>
                    <a:p>
                      <a:pPr algn="ctr"/>
                      <a:r>
                        <a:rPr lang="en-GB" sz="1700" b="1" dirty="0" err="1" smtClean="0">
                          <a:latin typeface="Arial" panose="020B0604020202020204" pitchFamily="34" charset="0"/>
                          <a:cs typeface="Arial" panose="020B0604020202020204" pitchFamily="34" charset="0"/>
                        </a:rPr>
                        <a:t>Žinioms</a:t>
                      </a:r>
                      <a:r>
                        <a:rPr lang="en-GB" sz="1700" b="1" dirty="0" smtClean="0">
                          <a:latin typeface="Arial" panose="020B0604020202020204" pitchFamily="34" charset="0"/>
                          <a:cs typeface="Arial" panose="020B0604020202020204" pitchFamily="34" charset="0"/>
                        </a:rPr>
                        <a:t> </a:t>
                      </a:r>
                      <a:r>
                        <a:rPr lang="en-GB" sz="1700" b="1" dirty="0" err="1" smtClean="0">
                          <a:latin typeface="Arial" panose="020B0604020202020204" pitchFamily="34" charset="0"/>
                          <a:cs typeface="Arial" panose="020B0604020202020204" pitchFamily="34" charset="0"/>
                        </a:rPr>
                        <a:t>ir</a:t>
                      </a:r>
                      <a:r>
                        <a:rPr lang="en-GB" sz="1700" b="1" dirty="0" smtClean="0">
                          <a:latin typeface="Arial" panose="020B0604020202020204" pitchFamily="34" charset="0"/>
                          <a:cs typeface="Arial" panose="020B0604020202020204" pitchFamily="34" charset="0"/>
                        </a:rPr>
                        <a:t> </a:t>
                      </a:r>
                      <a:r>
                        <a:rPr lang="en-GB" sz="1700" b="1" dirty="0" err="1" smtClean="0">
                          <a:latin typeface="Arial" panose="020B0604020202020204" pitchFamily="34" charset="0"/>
                          <a:cs typeface="Arial" panose="020B0604020202020204" pitchFamily="34" charset="0"/>
                        </a:rPr>
                        <a:t>technologijoms</a:t>
                      </a:r>
                      <a:r>
                        <a:rPr lang="en-GB" sz="1700" b="1" dirty="0" smtClean="0">
                          <a:latin typeface="Arial" panose="020B0604020202020204" pitchFamily="34" charset="0"/>
                          <a:cs typeface="Arial" panose="020B0604020202020204" pitchFamily="34" charset="0"/>
                        </a:rPr>
                        <a:t> </a:t>
                      </a:r>
                      <a:r>
                        <a:rPr lang="en-GB" sz="1700" b="1" dirty="0" err="1" smtClean="0">
                          <a:latin typeface="Arial" panose="020B0604020202020204" pitchFamily="34" charset="0"/>
                          <a:cs typeface="Arial" panose="020B0604020202020204" pitchFamily="34" charset="0"/>
                        </a:rPr>
                        <a:t>imli</a:t>
                      </a:r>
                      <a:r>
                        <a:rPr lang="en-GB" sz="1700" b="1" dirty="0" smtClean="0">
                          <a:latin typeface="Arial" panose="020B0604020202020204" pitchFamily="34" charset="0"/>
                          <a:cs typeface="Arial" panose="020B0604020202020204" pitchFamily="34" charset="0"/>
                        </a:rPr>
                        <a:t> </a:t>
                      </a:r>
                      <a:r>
                        <a:rPr lang="en-GB" sz="1700" b="1" dirty="0" err="1" smtClean="0">
                          <a:latin typeface="Arial" panose="020B0604020202020204" pitchFamily="34" charset="0"/>
                          <a:cs typeface="Arial" panose="020B0604020202020204" pitchFamily="34" charset="0"/>
                        </a:rPr>
                        <a:t>gamyba</a:t>
                      </a:r>
                      <a:r>
                        <a:rPr lang="lt-LT" sz="1700" b="1" dirty="0" smtClean="0">
                          <a:latin typeface="Arial" panose="020B0604020202020204" pitchFamily="34" charset="0"/>
                          <a:cs typeface="Arial" panose="020B0604020202020204" pitchFamily="34" charset="0"/>
                        </a:rPr>
                        <a:t>:</a:t>
                      </a:r>
                      <a:endParaRPr lang="en-GB" sz="1700" b="1" dirty="0">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12700" cmpd="sng">
                      <a:noFill/>
                    </a:lnR>
                    <a:lnT w="28575" cap="flat" cmpd="sng" algn="ctr">
                      <a:solidFill>
                        <a:schemeClr val="tx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r>
              <a:tr h="370840">
                <a:tc>
                  <a:txBody>
                    <a:bodyPr/>
                    <a:lstStyle/>
                    <a:p>
                      <a:r>
                        <a:rPr lang="lt-LT" sz="1700" dirty="0" smtClean="0">
                          <a:latin typeface="Arial" panose="020B0604020202020204" pitchFamily="34" charset="0"/>
                          <a:cs typeface="Arial" panose="020B0604020202020204" pitchFamily="34" charset="0"/>
                        </a:rPr>
                        <a:t>C26-28: Kompiuterinių, elektroninių ir optinių gaminių, elektros įrangos ir kitur nepriskirtų mašinų ir įrangos gamyba;</a:t>
                      </a:r>
                    </a:p>
                    <a:p>
                      <a:r>
                        <a:rPr lang="lt-LT" sz="1700" dirty="0" smtClean="0">
                          <a:latin typeface="Arial" panose="020B0604020202020204" pitchFamily="34" charset="0"/>
                          <a:cs typeface="Arial" panose="020B0604020202020204" pitchFamily="34" charset="0"/>
                        </a:rPr>
                        <a:t>C20-21: Biotechnologijos (be tradicinės chemijos pramonės).</a:t>
                      </a:r>
                    </a:p>
                  </a:txBody>
                  <a:tcPr>
                    <a:lnL w="28575" cap="flat" cmpd="sng" algn="ctr">
                      <a:noFill/>
                      <a:prstDash val="solid"/>
                      <a:round/>
                      <a:headEnd type="none" w="med" len="med"/>
                      <a:tailEnd type="none" w="med" len="med"/>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lt-LT" sz="1700" dirty="0" smtClean="0">
                          <a:latin typeface="Arial" panose="020B0604020202020204" pitchFamily="34" charset="0"/>
                          <a:cs typeface="Arial" panose="020B0604020202020204" pitchFamily="34" charset="0"/>
                        </a:rPr>
                        <a:t>Aukštas produktyvumas;</a:t>
                      </a:r>
                    </a:p>
                    <a:p>
                      <a:r>
                        <a:rPr lang="lt-LT" sz="1700" dirty="0" smtClean="0">
                          <a:latin typeface="Arial" panose="020B0604020202020204" pitchFamily="34" charset="0"/>
                          <a:cs typeface="Arial" panose="020B0604020202020204" pitchFamily="34" charset="0"/>
                        </a:rPr>
                        <a:t>Sėkmingi eksportuotojai;</a:t>
                      </a:r>
                    </a:p>
                    <a:p>
                      <a:r>
                        <a:rPr lang="lt-LT" sz="1700" dirty="0" smtClean="0">
                          <a:latin typeface="Arial" panose="020B0604020202020204" pitchFamily="34" charset="0"/>
                          <a:cs typeface="Arial" panose="020B0604020202020204" pitchFamily="34" charset="0"/>
                        </a:rPr>
                        <a:t>Stiprūs </a:t>
                      </a:r>
                      <a:r>
                        <a:rPr lang="lt-LT" sz="1700" dirty="0" err="1" smtClean="0">
                          <a:latin typeface="Arial" panose="020B0604020202020204" pitchFamily="34" charset="0"/>
                          <a:cs typeface="Arial" panose="020B0604020202020204" pitchFamily="34" charset="0"/>
                        </a:rPr>
                        <a:t>inovatoriai</a:t>
                      </a:r>
                      <a:r>
                        <a:rPr lang="lt-LT" sz="1700" dirty="0" smtClean="0">
                          <a:latin typeface="Arial" panose="020B0604020202020204" pitchFamily="34" charset="0"/>
                          <a:cs typeface="Arial" panose="020B0604020202020204" pitchFamily="34" charset="0"/>
                        </a:rPr>
                        <a:t>.</a:t>
                      </a:r>
                      <a:endParaRPr lang="en-GB" sz="17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lt-LT" sz="1700" dirty="0" smtClean="0">
                          <a:latin typeface="Arial" panose="020B0604020202020204" pitchFamily="34" charset="0"/>
                          <a:cs typeface="Arial" panose="020B0604020202020204" pitchFamily="34" charset="0"/>
                        </a:rPr>
                        <a:t>Tolesnis įmonių ir užimtųjų skaičiaus auginimas;</a:t>
                      </a:r>
                    </a:p>
                    <a:p>
                      <a:r>
                        <a:rPr lang="lt-LT" sz="1700" dirty="0" err="1" smtClean="0">
                          <a:latin typeface="Arial" panose="020B0604020202020204" pitchFamily="34" charset="0"/>
                          <a:cs typeface="Arial" panose="020B0604020202020204" pitchFamily="34" charset="0"/>
                        </a:rPr>
                        <a:t>Ekselencijos</a:t>
                      </a:r>
                      <a:r>
                        <a:rPr lang="lt-LT" sz="1700" dirty="0" smtClean="0">
                          <a:latin typeface="Arial" panose="020B0604020202020204" pitchFamily="34" charset="0"/>
                          <a:cs typeface="Arial" panose="020B0604020202020204" pitchFamily="34" charset="0"/>
                        </a:rPr>
                        <a:t> centrų universitetuose,</a:t>
                      </a:r>
                      <a:r>
                        <a:rPr lang="lt-LT" sz="1700" baseline="0" dirty="0" smtClean="0">
                          <a:latin typeface="Arial" panose="020B0604020202020204" pitchFamily="34" charset="0"/>
                          <a:cs typeface="Arial" panose="020B0604020202020204" pitchFamily="34" charset="0"/>
                        </a:rPr>
                        <a:t> institutuose stiprinimas. </a:t>
                      </a:r>
                      <a:endParaRPr lang="en-GB" sz="17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70840">
                <a:tc gridSpan="3">
                  <a:txBody>
                    <a:bodyPr/>
                    <a:lstStyle/>
                    <a:p>
                      <a:pPr algn="ctr"/>
                      <a:r>
                        <a:rPr lang="lt-LT" sz="1700" b="1" dirty="0" smtClean="0">
                          <a:latin typeface="Arial" panose="020B0604020202020204" pitchFamily="34" charset="0"/>
                          <a:cs typeface="Arial" panose="020B0604020202020204" pitchFamily="34" charset="0"/>
                        </a:rPr>
                        <a:t>Tradicinės paslaugos:</a:t>
                      </a:r>
                      <a:endParaRPr lang="en-GB" sz="1700" b="1" dirty="0">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12700" cmpd="sng">
                      <a:noFill/>
                    </a:lnR>
                    <a:lnT w="28575" cap="flat" cmpd="sng" algn="ctr">
                      <a:solidFill>
                        <a:schemeClr val="tx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dirty="0"/>
                    </a:p>
                  </a:txBody>
                  <a:tcPr/>
                </a:tc>
                <a:tc hMerge="1">
                  <a:txBody>
                    <a:bodyPr/>
                    <a:lstStyle/>
                    <a:p>
                      <a:endParaRPr lang="en-GB" dirty="0"/>
                    </a:p>
                  </a:txBody>
                  <a:tcPr/>
                </a:tc>
              </a:tr>
              <a:tr h="370840">
                <a:tc>
                  <a:txBody>
                    <a:bodyPr/>
                    <a:lstStyle/>
                    <a:p>
                      <a:r>
                        <a:rPr lang="lt-LT" sz="1700" dirty="0" smtClean="0">
                          <a:latin typeface="Arial" panose="020B0604020202020204" pitchFamily="34" charset="0"/>
                          <a:cs typeface="Arial" panose="020B0604020202020204" pitchFamily="34" charset="0"/>
                        </a:rPr>
                        <a:t>G46 - Didmeninė prekyba, išskyrus prekybą variklinėmis transporto priemonėmis ir motociklais</a:t>
                      </a:r>
                      <a:endParaRPr lang="en-GB" sz="1700" dirty="0">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lt-LT" sz="1700" dirty="0" smtClean="0">
                          <a:latin typeface="Arial" panose="020B0604020202020204" pitchFamily="34" charset="0"/>
                          <a:cs typeface="Arial" panose="020B0604020202020204" pitchFamily="34" charset="0"/>
                        </a:rPr>
                        <a:t>Kritinė masė;</a:t>
                      </a:r>
                    </a:p>
                    <a:p>
                      <a:r>
                        <a:rPr lang="lt-LT" sz="1700" dirty="0" smtClean="0">
                          <a:latin typeface="Arial" panose="020B0604020202020204" pitchFamily="34" charset="0"/>
                          <a:cs typeface="Arial" panose="020B0604020202020204" pitchFamily="34" charset="0"/>
                        </a:rPr>
                        <a:t>Spartus augimas; Investuoja į proceso inovacijas. </a:t>
                      </a:r>
                    </a:p>
                  </a:txBody>
                  <a:tcPr>
                    <a:lnL w="12700" cmpd="sng">
                      <a:noFill/>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lt-LT" sz="1700" dirty="0" smtClean="0">
                          <a:latin typeface="Arial" panose="020B0604020202020204" pitchFamily="34" charset="0"/>
                          <a:cs typeface="Arial" panose="020B0604020202020204" pitchFamily="34" charset="0"/>
                        </a:rPr>
                        <a:t>Tolesnis produktyvumo augimas;</a:t>
                      </a:r>
                    </a:p>
                    <a:p>
                      <a:r>
                        <a:rPr lang="lt-LT" sz="1700" dirty="0" smtClean="0">
                          <a:latin typeface="Arial" panose="020B0604020202020204" pitchFamily="34" charset="0"/>
                          <a:cs typeface="Arial" panose="020B0604020202020204" pitchFamily="34" charset="0"/>
                        </a:rPr>
                        <a:t>Europos</a:t>
                      </a:r>
                      <a:r>
                        <a:rPr lang="lt-LT" sz="1700" baseline="0" dirty="0" smtClean="0">
                          <a:latin typeface="Arial" panose="020B0604020202020204" pitchFamily="34" charset="0"/>
                          <a:cs typeface="Arial" panose="020B0604020202020204" pitchFamily="34" charset="0"/>
                        </a:rPr>
                        <a:t> rinkoje </a:t>
                      </a:r>
                      <a:r>
                        <a:rPr lang="lt-LT" sz="1700" baseline="0" dirty="0" err="1" smtClean="0">
                          <a:latin typeface="Arial" panose="020B0604020202020204" pitchFamily="34" charset="0"/>
                          <a:cs typeface="Arial" panose="020B0604020202020204" pitchFamily="34" charset="0"/>
                        </a:rPr>
                        <a:t>i</a:t>
                      </a:r>
                      <a:r>
                        <a:rPr lang="lt-LT" sz="1700" dirty="0" err="1" smtClean="0">
                          <a:latin typeface="Arial" panose="020B0604020202020204" pitchFamily="34" charset="0"/>
                          <a:cs typeface="Arial" panose="020B0604020202020204" pitchFamily="34" charset="0"/>
                        </a:rPr>
                        <a:t>novatyvių</a:t>
                      </a:r>
                      <a:r>
                        <a:rPr lang="lt-LT" sz="1700" dirty="0" smtClean="0">
                          <a:latin typeface="Arial" panose="020B0604020202020204" pitchFamily="34" charset="0"/>
                          <a:cs typeface="Arial" panose="020B0604020202020204" pitchFamily="34" charset="0"/>
                        </a:rPr>
                        <a:t> produktų kūrimas.</a:t>
                      </a:r>
                    </a:p>
                  </a:txBody>
                  <a:tcPr>
                    <a:lnL w="12700" cmpd="sng">
                      <a:noFill/>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419029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00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Title 1"/>
          <p:cNvSpPr>
            <a:spLocks noGrp="1"/>
          </p:cNvSpPr>
          <p:nvPr>
            <p:ph type="title"/>
          </p:nvPr>
        </p:nvSpPr>
        <p:spPr>
          <a:xfrm>
            <a:off x="-468560" y="-121450"/>
            <a:ext cx="8435280" cy="1143000"/>
          </a:xfrm>
        </p:spPr>
        <p:txBody>
          <a:bodyPr>
            <a:normAutofit/>
          </a:bodyPr>
          <a:lstStyle/>
          <a:p>
            <a:pPr algn="r"/>
            <a:r>
              <a:rPr lang="lt-LT" sz="3400" b="1" dirty="0">
                <a:solidFill>
                  <a:schemeClr val="bg1">
                    <a:lumMod val="95000"/>
                  </a:schemeClr>
                </a:solidFill>
                <a:latin typeface="Arial" panose="020B0604020202020204" pitchFamily="34" charset="0"/>
                <a:cs typeface="Arial" panose="020B0604020202020204" pitchFamily="34" charset="0"/>
              </a:rPr>
              <a:t>Aukštos pridėtines vertės </a:t>
            </a:r>
            <a:r>
              <a:rPr lang="lt-LT" sz="3400" b="1" dirty="0" smtClean="0">
                <a:solidFill>
                  <a:schemeClr val="bg1">
                    <a:lumMod val="95000"/>
                  </a:schemeClr>
                </a:solidFill>
                <a:latin typeface="Arial" panose="020B0604020202020204" pitchFamily="34" charset="0"/>
                <a:cs typeface="Arial" panose="020B0604020202020204" pitchFamily="34" charset="0"/>
              </a:rPr>
              <a:t>paslaugos</a:t>
            </a:r>
          </a:p>
        </p:txBody>
      </p:sp>
      <p:pic>
        <p:nvPicPr>
          <p:cNvPr id="7" name="Picture 2" descr="C:\Users\Aleksandr\Desktop\Go vilni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634" y="65043"/>
            <a:ext cx="889366" cy="7700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512" y="1196692"/>
            <a:ext cx="1645002" cy="477054"/>
          </a:xfrm>
          <a:prstGeom prst="rect">
            <a:avLst/>
          </a:prstGeom>
        </p:spPr>
        <p:txBody>
          <a:bodyPr wrap="none">
            <a:spAutoFit/>
          </a:bodyPr>
          <a:lstStyle/>
          <a:p>
            <a:pPr algn="ctr"/>
            <a:r>
              <a:rPr lang="lt-LT" sz="2500" b="1" dirty="0">
                <a:latin typeface="Arial" panose="020B0604020202020204" pitchFamily="34" charset="0"/>
                <a:cs typeface="Arial" panose="020B0604020202020204" pitchFamily="34" charset="0"/>
              </a:rPr>
              <a:t>Stiprybės</a:t>
            </a:r>
            <a:endParaRPr lang="en-GB" sz="2500" b="1" dirty="0">
              <a:latin typeface="Arial" panose="020B0604020202020204" pitchFamily="34" charset="0"/>
              <a:cs typeface="Arial" panose="020B0604020202020204" pitchFamily="34" charset="0"/>
            </a:endParaRPr>
          </a:p>
        </p:txBody>
      </p:sp>
      <p:sp>
        <p:nvSpPr>
          <p:cNvPr id="11" name="Rectangle 10"/>
          <p:cNvSpPr/>
          <p:nvPr/>
        </p:nvSpPr>
        <p:spPr>
          <a:xfrm>
            <a:off x="7782730" y="1204277"/>
            <a:ext cx="1361270" cy="477054"/>
          </a:xfrm>
          <a:prstGeom prst="rect">
            <a:avLst/>
          </a:prstGeom>
        </p:spPr>
        <p:txBody>
          <a:bodyPr wrap="none">
            <a:spAutoFit/>
          </a:bodyPr>
          <a:lstStyle/>
          <a:p>
            <a:pPr algn="ctr"/>
            <a:r>
              <a:rPr lang="lt-LT" sz="2500" b="1" dirty="0">
                <a:latin typeface="Arial" panose="020B0604020202020204" pitchFamily="34" charset="0"/>
                <a:cs typeface="Arial" panose="020B0604020202020204" pitchFamily="34" charset="0"/>
              </a:rPr>
              <a:t>Iššūkiai</a:t>
            </a:r>
          </a:p>
        </p:txBody>
      </p:sp>
      <p:pic>
        <p:nvPicPr>
          <p:cNvPr id="1027" name="Picture 3" descr="C:\Users\Aleksandr\Desktop\Vilnius Go plots\Aukst.prid.vert.min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159" y="1707951"/>
            <a:ext cx="4477740" cy="44777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Aleksandr\Desktop\Vilnius Go plots\Aukst.prid.ver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81331"/>
            <a:ext cx="4504361" cy="450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344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00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Title 1"/>
          <p:cNvSpPr>
            <a:spLocks noGrp="1"/>
          </p:cNvSpPr>
          <p:nvPr>
            <p:ph type="title"/>
          </p:nvPr>
        </p:nvSpPr>
        <p:spPr>
          <a:xfrm>
            <a:off x="-468560" y="-121450"/>
            <a:ext cx="8435280" cy="1143000"/>
          </a:xfrm>
        </p:spPr>
        <p:txBody>
          <a:bodyPr>
            <a:normAutofit/>
          </a:bodyPr>
          <a:lstStyle/>
          <a:p>
            <a:pPr algn="r"/>
            <a:r>
              <a:rPr lang="lt-LT" sz="3200" b="1" dirty="0">
                <a:solidFill>
                  <a:schemeClr val="bg1">
                    <a:lumMod val="95000"/>
                  </a:schemeClr>
                </a:solidFill>
                <a:latin typeface="Arial" panose="020B0604020202020204" pitchFamily="34" charset="0"/>
                <a:cs typeface="Arial" panose="020B0604020202020204" pitchFamily="34" charset="0"/>
              </a:rPr>
              <a:t>Žinioms ir technologijoms imli </a:t>
            </a:r>
            <a:r>
              <a:rPr lang="lt-LT" sz="3200" b="1" dirty="0" smtClean="0">
                <a:solidFill>
                  <a:schemeClr val="bg1">
                    <a:lumMod val="95000"/>
                  </a:schemeClr>
                </a:solidFill>
                <a:latin typeface="Arial" panose="020B0604020202020204" pitchFamily="34" charset="0"/>
                <a:cs typeface="Arial" panose="020B0604020202020204" pitchFamily="34" charset="0"/>
              </a:rPr>
              <a:t>gamyba</a:t>
            </a:r>
            <a:endParaRPr lang="lt-LT" sz="3200" b="1" dirty="0">
              <a:solidFill>
                <a:schemeClr val="bg1">
                  <a:lumMod val="95000"/>
                </a:schemeClr>
              </a:solidFill>
              <a:latin typeface="Arial" panose="020B0604020202020204" pitchFamily="34" charset="0"/>
              <a:cs typeface="Arial" panose="020B0604020202020204" pitchFamily="34" charset="0"/>
            </a:endParaRPr>
          </a:p>
        </p:txBody>
      </p:sp>
      <p:pic>
        <p:nvPicPr>
          <p:cNvPr id="7" name="Picture 2" descr="C:\Users\Aleksandr\Desktop\Go vilni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634" y="65043"/>
            <a:ext cx="889366" cy="7700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512" y="1196692"/>
            <a:ext cx="1645002" cy="477054"/>
          </a:xfrm>
          <a:prstGeom prst="rect">
            <a:avLst/>
          </a:prstGeom>
        </p:spPr>
        <p:txBody>
          <a:bodyPr wrap="none">
            <a:spAutoFit/>
          </a:bodyPr>
          <a:lstStyle/>
          <a:p>
            <a:pPr algn="ctr"/>
            <a:r>
              <a:rPr lang="lt-LT" sz="2500" b="1" dirty="0">
                <a:latin typeface="Arial" panose="020B0604020202020204" pitchFamily="34" charset="0"/>
                <a:cs typeface="Arial" panose="020B0604020202020204" pitchFamily="34" charset="0"/>
              </a:rPr>
              <a:t>Stiprybės</a:t>
            </a:r>
            <a:endParaRPr lang="en-GB" sz="2500" b="1" dirty="0">
              <a:latin typeface="Arial" panose="020B0604020202020204" pitchFamily="34" charset="0"/>
              <a:cs typeface="Arial" panose="020B0604020202020204" pitchFamily="34" charset="0"/>
            </a:endParaRPr>
          </a:p>
        </p:txBody>
      </p:sp>
      <p:sp>
        <p:nvSpPr>
          <p:cNvPr id="11" name="Rectangle 10"/>
          <p:cNvSpPr/>
          <p:nvPr/>
        </p:nvSpPr>
        <p:spPr>
          <a:xfrm>
            <a:off x="7782730" y="1204277"/>
            <a:ext cx="1361270" cy="477054"/>
          </a:xfrm>
          <a:prstGeom prst="rect">
            <a:avLst/>
          </a:prstGeom>
        </p:spPr>
        <p:txBody>
          <a:bodyPr wrap="none">
            <a:spAutoFit/>
          </a:bodyPr>
          <a:lstStyle/>
          <a:p>
            <a:pPr algn="ctr"/>
            <a:r>
              <a:rPr lang="lt-LT" sz="2500" b="1" dirty="0">
                <a:latin typeface="Arial" panose="020B0604020202020204" pitchFamily="34" charset="0"/>
                <a:cs typeface="Arial" panose="020B0604020202020204" pitchFamily="34" charset="0"/>
              </a:rPr>
              <a:t>Iššūkiai</a:t>
            </a:r>
          </a:p>
        </p:txBody>
      </p:sp>
      <p:pic>
        <p:nvPicPr>
          <p:cNvPr id="2" name="Picture 2" descr="C:\Users\Aleksandr\Desktop\Vilnius Go plots\Zin.iml.pl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3744"/>
            <a:ext cx="4493518" cy="44935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Aleksandr\Desktop\Vilnius Go plots\Zin.iml.minu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8070" y="1681331"/>
            <a:ext cx="4485930" cy="4485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85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00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Title 1"/>
          <p:cNvSpPr>
            <a:spLocks noGrp="1"/>
          </p:cNvSpPr>
          <p:nvPr>
            <p:ph type="title"/>
          </p:nvPr>
        </p:nvSpPr>
        <p:spPr>
          <a:xfrm>
            <a:off x="-468560" y="-121450"/>
            <a:ext cx="8435280" cy="1143000"/>
          </a:xfrm>
        </p:spPr>
        <p:txBody>
          <a:bodyPr>
            <a:normAutofit/>
          </a:bodyPr>
          <a:lstStyle/>
          <a:p>
            <a:pPr algn="r"/>
            <a:r>
              <a:rPr lang="lt-LT" sz="3400" b="1" dirty="0">
                <a:solidFill>
                  <a:schemeClr val="bg1">
                    <a:lumMod val="95000"/>
                  </a:schemeClr>
                </a:solidFill>
                <a:latin typeface="Arial" panose="020B0604020202020204" pitchFamily="34" charset="0"/>
                <a:cs typeface="Arial" panose="020B0604020202020204" pitchFamily="34" charset="0"/>
              </a:rPr>
              <a:t>Tradicinės paslaugos</a:t>
            </a:r>
            <a:endParaRPr lang="lt-LT" sz="3400" b="1" dirty="0" smtClean="0">
              <a:solidFill>
                <a:schemeClr val="bg1">
                  <a:lumMod val="95000"/>
                </a:schemeClr>
              </a:solidFill>
              <a:latin typeface="Arial" panose="020B0604020202020204" pitchFamily="34" charset="0"/>
              <a:cs typeface="Arial" panose="020B0604020202020204" pitchFamily="34" charset="0"/>
            </a:endParaRPr>
          </a:p>
        </p:txBody>
      </p:sp>
      <p:pic>
        <p:nvPicPr>
          <p:cNvPr id="7" name="Picture 2" descr="C:\Users\Aleksandr\Desktop\Go vilni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634" y="65043"/>
            <a:ext cx="889366" cy="7700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512" y="1196692"/>
            <a:ext cx="1645002" cy="477054"/>
          </a:xfrm>
          <a:prstGeom prst="rect">
            <a:avLst/>
          </a:prstGeom>
        </p:spPr>
        <p:txBody>
          <a:bodyPr wrap="none">
            <a:spAutoFit/>
          </a:bodyPr>
          <a:lstStyle/>
          <a:p>
            <a:pPr algn="ctr"/>
            <a:r>
              <a:rPr lang="lt-LT" sz="2500" b="1" dirty="0">
                <a:latin typeface="Arial" panose="020B0604020202020204" pitchFamily="34" charset="0"/>
                <a:cs typeface="Arial" panose="020B0604020202020204" pitchFamily="34" charset="0"/>
              </a:rPr>
              <a:t>Stiprybės</a:t>
            </a:r>
            <a:endParaRPr lang="en-GB" sz="2500" b="1" dirty="0">
              <a:latin typeface="Arial" panose="020B0604020202020204" pitchFamily="34" charset="0"/>
              <a:cs typeface="Arial" panose="020B0604020202020204" pitchFamily="34" charset="0"/>
            </a:endParaRPr>
          </a:p>
        </p:txBody>
      </p:sp>
      <p:sp>
        <p:nvSpPr>
          <p:cNvPr id="11" name="Rectangle 10"/>
          <p:cNvSpPr/>
          <p:nvPr/>
        </p:nvSpPr>
        <p:spPr>
          <a:xfrm>
            <a:off x="7782730" y="1204277"/>
            <a:ext cx="1361270" cy="477054"/>
          </a:xfrm>
          <a:prstGeom prst="rect">
            <a:avLst/>
          </a:prstGeom>
        </p:spPr>
        <p:txBody>
          <a:bodyPr wrap="none">
            <a:spAutoFit/>
          </a:bodyPr>
          <a:lstStyle/>
          <a:p>
            <a:pPr algn="ctr"/>
            <a:r>
              <a:rPr lang="lt-LT" sz="2500" b="1" dirty="0">
                <a:latin typeface="Arial" panose="020B0604020202020204" pitchFamily="34" charset="0"/>
                <a:cs typeface="Arial" panose="020B0604020202020204" pitchFamily="34" charset="0"/>
              </a:rPr>
              <a:t>Iššūkiai</a:t>
            </a:r>
          </a:p>
        </p:txBody>
      </p:sp>
      <p:pic>
        <p:nvPicPr>
          <p:cNvPr id="2" name="Picture 2" descr="C:\Users\Aleksandr\Desktop\Vilnius Go plots\Tradic.pl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 y="1673746"/>
            <a:ext cx="4488158" cy="44881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leksandr\Desktop\Vilnius Go plots\Tradic.minu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5842" y="1673746"/>
            <a:ext cx="4488158" cy="448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85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0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468560" y="-121450"/>
            <a:ext cx="8435280" cy="1143000"/>
          </a:xfrm>
        </p:spPr>
        <p:txBody>
          <a:bodyPr>
            <a:normAutofit/>
          </a:bodyPr>
          <a:lstStyle/>
          <a:p>
            <a:pPr algn="r"/>
            <a:r>
              <a:rPr lang="lt-LT" sz="3400" b="1" dirty="0">
                <a:solidFill>
                  <a:schemeClr val="bg1">
                    <a:lumMod val="95000"/>
                  </a:schemeClr>
                </a:solidFill>
                <a:latin typeface="Arial" panose="020B0604020202020204" pitchFamily="34" charset="0"/>
                <a:cs typeface="Arial" panose="020B0604020202020204" pitchFamily="34" charset="0"/>
              </a:rPr>
              <a:t>Dabartiniai garvežiai</a:t>
            </a:r>
            <a:endParaRPr lang="lt-LT" sz="3400" b="1" dirty="0" smtClean="0">
              <a:solidFill>
                <a:schemeClr val="bg1">
                  <a:lumMod val="95000"/>
                </a:schemeClr>
              </a:solidFill>
              <a:latin typeface="Arial" panose="020B0604020202020204" pitchFamily="34" charset="0"/>
              <a:cs typeface="Arial" panose="020B0604020202020204" pitchFamily="34" charset="0"/>
            </a:endParaRPr>
          </a:p>
        </p:txBody>
      </p:sp>
      <p:pic>
        <p:nvPicPr>
          <p:cNvPr id="1026" name="Picture 2" descr="C:\Users\Aleksandr\Desktop\Go vilni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634" y="65043"/>
            <a:ext cx="889366" cy="7700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458119937"/>
              </p:ext>
            </p:extLst>
          </p:nvPr>
        </p:nvGraphicFramePr>
        <p:xfrm>
          <a:off x="51151" y="1034792"/>
          <a:ext cx="9073008" cy="3718560"/>
        </p:xfrm>
        <a:graphic>
          <a:graphicData uri="http://schemas.openxmlformats.org/drawingml/2006/table">
            <a:tbl>
              <a:tblPr firstRow="1" bandRow="1">
                <a:tableStyleId>{5C22544A-7EE6-4342-B048-85BDC9FD1C3A}</a:tableStyleId>
              </a:tblPr>
              <a:tblGrid>
                <a:gridCol w="3512737"/>
                <a:gridCol w="2823967"/>
                <a:gridCol w="2736304"/>
              </a:tblGrid>
              <a:tr h="370840">
                <a:tc>
                  <a:txBody>
                    <a:bodyPr/>
                    <a:lstStyle/>
                    <a:p>
                      <a:pPr algn="ctr"/>
                      <a:r>
                        <a:rPr lang="lt-LT" sz="2200" dirty="0" smtClean="0">
                          <a:latin typeface="Arial" panose="020B0604020202020204" pitchFamily="34" charset="0"/>
                          <a:cs typeface="Arial" panose="020B0604020202020204" pitchFamily="34" charset="0"/>
                        </a:rPr>
                        <a:t>Sektoriai</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r>
                        <a:rPr lang="lt-LT" sz="2200" dirty="0" smtClean="0">
                          <a:latin typeface="Arial" panose="020B0604020202020204" pitchFamily="34" charset="0"/>
                          <a:cs typeface="Arial" panose="020B0604020202020204" pitchFamily="34" charset="0"/>
                        </a:rPr>
                        <a:t>Stiprybės</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r>
                        <a:rPr lang="lt-LT" sz="2200" dirty="0" smtClean="0">
                          <a:latin typeface="Arial" panose="020B0604020202020204" pitchFamily="34" charset="0"/>
                          <a:cs typeface="Arial" panose="020B0604020202020204" pitchFamily="34" charset="0"/>
                        </a:rPr>
                        <a:t>Iššūkiai</a:t>
                      </a:r>
                      <a:endParaRPr lang="en-GB" sz="2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700" dirty="0" smtClean="0">
                          <a:latin typeface="Arial" panose="020B0604020202020204" pitchFamily="34" charset="0"/>
                          <a:cs typeface="Arial" panose="020B0604020202020204" pitchFamily="34" charset="0"/>
                        </a:rPr>
                        <a:t>F41-43: Statyba (pastatų, inžinerinių</a:t>
                      </a:r>
                      <a:r>
                        <a:rPr lang="lt-LT" sz="1700" baseline="0" dirty="0" smtClean="0">
                          <a:latin typeface="Arial" panose="020B0604020202020204" pitchFamily="34" charset="0"/>
                          <a:cs typeface="Arial" panose="020B0604020202020204" pitchFamily="34" charset="0"/>
                        </a:rPr>
                        <a:t> statinių, specializuota) </a:t>
                      </a:r>
                      <a:endParaRPr lang="lt-LT" sz="1700" dirty="0" smtClean="0">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lt-LT" sz="1700" dirty="0" smtClean="0">
                          <a:latin typeface="Arial" panose="020B0604020202020204" pitchFamily="34" charset="0"/>
                          <a:cs typeface="Arial" panose="020B0604020202020204" pitchFamily="34" charset="0"/>
                        </a:rPr>
                        <a:t>Didelis, produktyvus, augantis sektorius, kuriantis gerai apmokamas darbo vietas vidutinės kvalifikacijos darbuotojams. </a:t>
                      </a:r>
                      <a:endParaRPr lang="en-GB" sz="1700" dirty="0">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lt-LT" sz="1700" dirty="0" smtClean="0">
                          <a:latin typeface="Arial" panose="020B0604020202020204" pitchFamily="34" charset="0"/>
                          <a:cs typeface="Arial" panose="020B0604020202020204" pitchFamily="34" charset="0"/>
                        </a:rPr>
                        <a:t>Žemos inovacinės veiklos apimtys;</a:t>
                      </a:r>
                    </a:p>
                    <a:p>
                      <a:r>
                        <a:rPr lang="lt-LT" sz="1700" dirty="0" smtClean="0">
                          <a:latin typeface="Arial" panose="020B0604020202020204" pitchFamily="34" charset="0"/>
                          <a:cs typeface="Arial" panose="020B0604020202020204" pitchFamily="34" charset="0"/>
                        </a:rPr>
                        <a:t>Poreikis prisitaikyti prie kintančio teisinio reguliavimo</a:t>
                      </a:r>
                      <a:r>
                        <a:rPr lang="lt-LT" sz="1700" baseline="0" dirty="0" smtClean="0">
                          <a:latin typeface="Arial" panose="020B0604020202020204" pitchFamily="34" charset="0"/>
                          <a:cs typeface="Arial" panose="020B0604020202020204" pitchFamily="34" charset="0"/>
                        </a:rPr>
                        <a:t>;</a:t>
                      </a:r>
                    </a:p>
                    <a:p>
                      <a:r>
                        <a:rPr lang="lt-LT" sz="1700" baseline="0" dirty="0" smtClean="0">
                          <a:latin typeface="Arial" panose="020B0604020202020204" pitchFamily="34" charset="0"/>
                          <a:cs typeface="Arial" panose="020B0604020202020204" pitchFamily="34" charset="0"/>
                        </a:rPr>
                        <a:t>Didelė priklausomybė nuo šalies ūkio ciklų. </a:t>
                      </a:r>
                      <a:endParaRPr lang="en-GB" sz="1700" dirty="0">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pt-BR" sz="1700" dirty="0" smtClean="0">
                          <a:latin typeface="Arial" panose="020B0604020202020204" pitchFamily="34" charset="0"/>
                          <a:cs typeface="Arial" panose="020B0604020202020204" pitchFamily="34" charset="0"/>
                        </a:rPr>
                        <a:t>H49; H51-53: transportas, logistika ir paštas</a:t>
                      </a:r>
                      <a:endParaRPr lang="lt-LT" sz="1700" dirty="0" smtClean="0">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lt-LT" sz="1700" dirty="0" smtClean="0">
                          <a:latin typeface="Arial" panose="020B0604020202020204" pitchFamily="34" charset="0"/>
                          <a:cs typeface="Arial" panose="020B0604020202020204" pitchFamily="34" charset="0"/>
                        </a:rPr>
                        <a:t>Vienas didžiausių sektorių, pasižymintis sparčiu ir stabiliu augimu</a:t>
                      </a:r>
                      <a:r>
                        <a:rPr lang="lt-LT" sz="1700" baseline="0" dirty="0" smtClean="0">
                          <a:latin typeface="Arial" panose="020B0604020202020204" pitchFamily="34" charset="0"/>
                          <a:cs typeface="Arial" panose="020B0604020202020204" pitchFamily="34" charset="0"/>
                        </a:rPr>
                        <a:t> bei aukštu investicijų lygiu.</a:t>
                      </a:r>
                      <a:endParaRPr lang="en-GB" sz="1700" dirty="0">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lt-LT" sz="1700" dirty="0" smtClean="0">
                          <a:latin typeface="Arial" panose="020B0604020202020204" pitchFamily="34" charset="0"/>
                          <a:cs typeface="Arial" panose="020B0604020202020204" pitchFamily="34" charset="0"/>
                        </a:rPr>
                        <a:t>Konkurencingumo išsaugojimas,</a:t>
                      </a:r>
                      <a:r>
                        <a:rPr lang="lt-LT" sz="1700" baseline="0" dirty="0" smtClean="0">
                          <a:latin typeface="Arial" panose="020B0604020202020204" pitchFamily="34" charset="0"/>
                          <a:cs typeface="Arial" panose="020B0604020202020204" pitchFamily="34" charset="0"/>
                        </a:rPr>
                        <a:t> augant darbo jėgos kainai;</a:t>
                      </a:r>
                    </a:p>
                    <a:p>
                      <a:r>
                        <a:rPr lang="lt-LT" sz="1700" baseline="0" dirty="0" smtClean="0">
                          <a:latin typeface="Arial" panose="020B0604020202020204" pitchFamily="34" charset="0"/>
                          <a:cs typeface="Arial" panose="020B0604020202020204" pitchFamily="34" charset="0"/>
                        </a:rPr>
                        <a:t>Inovacijų kūrimas ir diegimas.</a:t>
                      </a:r>
                      <a:endParaRPr lang="en-GB" sz="1700" dirty="0">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chemeClr val="tx1">
                          <a:lumMod val="75000"/>
                        </a:schemeClr>
                      </a:solidFill>
                      <a:prstDash val="solid"/>
                      <a:round/>
                      <a:headEnd type="none" w="med" len="med"/>
                      <a:tailEnd type="none" w="med" len="med"/>
                    </a:lnT>
                    <a:lnB w="28575"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954189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rgbClr val="7F7F7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2579</TotalTime>
  <Words>1193</Words>
  <Application>Microsoft Office PowerPoint</Application>
  <PresentationFormat>On-screen Show (4:3)</PresentationFormat>
  <Paragraphs>202</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Įvadas</vt:lpstr>
      <vt:lpstr>Vertinimo kriterijai</vt:lpstr>
      <vt:lpstr>Rezultatai: Vilniaus specializacijos žemėlapis</vt:lpstr>
      <vt:lpstr>Žvaigždės</vt:lpstr>
      <vt:lpstr>Aukštos pridėtines vertės paslaugos</vt:lpstr>
      <vt:lpstr>Žinioms ir technologijoms imli gamyba</vt:lpstr>
      <vt:lpstr>Tradicinės paslaugos</vt:lpstr>
      <vt:lpstr>Dabartiniai garvežiai</vt:lpstr>
      <vt:lpstr>Dabartiniai garvežiai</vt:lpstr>
      <vt:lpstr>Potencialūs prioritetai</vt:lpstr>
      <vt:lpstr>Potencialūs prioritetai</vt:lpstr>
      <vt:lpstr>Sektoriai transformacijoje</vt:lpstr>
      <vt:lpstr>Sektoriai transformacijoje</vt:lpstr>
      <vt:lpstr>Sparčiai auganti pramonė</vt:lpstr>
      <vt:lpstr>Sparčiai auganti pramonė</vt:lpstr>
      <vt:lpstr>Lėtai auganti tradicinė pramonė</vt:lpstr>
      <vt:lpstr>Lėtai auganti tradicinė pramonė</vt:lpstr>
      <vt:lpstr>Rekomendacijos</vt:lpstr>
      <vt:lpstr>Rekomendacijos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Aleksandr</dc:creator>
  <cp:lastModifiedBy>visionary</cp:lastModifiedBy>
  <cp:revision>73</cp:revision>
  <cp:lastPrinted>2018-02-28T07:25:03Z</cp:lastPrinted>
  <dcterms:created xsi:type="dcterms:W3CDTF">2017-12-13T13:20:38Z</dcterms:created>
  <dcterms:modified xsi:type="dcterms:W3CDTF">2018-02-28T07:28:37Z</dcterms:modified>
</cp:coreProperties>
</file>