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1076" r:id="rId4"/>
    <p:sldId id="1077" r:id="rId5"/>
    <p:sldId id="1079" r:id="rId6"/>
    <p:sldId id="1078" r:id="rId7"/>
    <p:sldId id="1075" r:id="rId8"/>
    <p:sldId id="1082" r:id="rId9"/>
    <p:sldId id="1084" r:id="rId10"/>
    <p:sldId id="1070" r:id="rId11"/>
    <p:sldId id="1080" r:id="rId12"/>
    <p:sldId id="1072" r:id="rId13"/>
    <p:sldId id="1074" r:id="rId14"/>
    <p:sldId id="1085" r:id="rId15"/>
    <p:sldId id="263" r:id="rId16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401" autoAdjust="0"/>
  </p:normalViewPr>
  <p:slideViewPr>
    <p:cSldViewPr>
      <p:cViewPr>
        <p:scale>
          <a:sx n="75" d="100"/>
          <a:sy n="75" d="100"/>
        </p:scale>
        <p:origin x="2634" y="12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94023-B810-42EC-8089-0105A4158E59}" type="datetimeFigureOut">
              <a:rPr lang="lt-LT" smtClean="0"/>
              <a:t>2019-02-21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37BDF-F64E-4473-897D-CB272124EE8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8317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2019-02-21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7144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2019-02-21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3899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2019-02-21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9808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D7C5B-5517-41D0-B0BB-E9E7F6552040}" type="datetime1">
              <a:rPr lang="lt-LT">
                <a:solidFill>
                  <a:srgbClr val="000000"/>
                </a:solidFill>
              </a:rPr>
              <a:pPr>
                <a:defRPr/>
              </a:pPr>
              <a:t>2019-02-21</a:t>
            </a:fld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1477C-CC63-4CEF-8889-2F3FDE33BBDA}" type="slidenum">
              <a:rPr lang="de-AT" alt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AT" altLang="lt-L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0833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3CE80-7AA7-4433-A7E8-EC188AC8D79F}" type="datetime1">
              <a:rPr lang="lt-LT">
                <a:solidFill>
                  <a:srgbClr val="000000"/>
                </a:solidFill>
              </a:rPr>
              <a:pPr>
                <a:defRPr/>
              </a:pPr>
              <a:t>2019-02-21</a:t>
            </a:fld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B0556-6CA0-4AD2-B3D0-508C9B7F9874}" type="slidenum">
              <a:rPr lang="de-AT" alt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AT" altLang="lt-L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22903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C483C-E4E0-4B2C-AE5C-C05DC638AB50}" type="datetime1">
              <a:rPr lang="lt-LT">
                <a:solidFill>
                  <a:srgbClr val="000000"/>
                </a:solidFill>
              </a:rPr>
              <a:pPr>
                <a:defRPr/>
              </a:pPr>
              <a:t>2019-02-21</a:t>
            </a:fld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06B17-7D73-47D9-876C-3FF6A9C6BA21}" type="slidenum">
              <a:rPr lang="de-AT" alt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AT" altLang="lt-L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01534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FC029-9478-4B9A-B2DA-28CD9543C2BD}" type="datetime1">
              <a:rPr lang="lt-LT">
                <a:solidFill>
                  <a:srgbClr val="000000"/>
                </a:solidFill>
              </a:rPr>
              <a:pPr>
                <a:defRPr/>
              </a:pPr>
              <a:t>2019-02-21</a:t>
            </a:fld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AE008-A8FD-4A41-AB1F-EB18DD8F7C14}" type="slidenum">
              <a:rPr lang="de-AT" alt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AT" altLang="lt-L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73647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1638E-9516-4F4A-B2FD-D6FE54323D7D}" type="datetime1">
              <a:rPr lang="lt-LT">
                <a:solidFill>
                  <a:srgbClr val="000000"/>
                </a:solidFill>
              </a:rPr>
              <a:pPr>
                <a:defRPr/>
              </a:pPr>
              <a:t>2019-02-21</a:t>
            </a:fld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3B63E-1431-4D99-80BA-C8397836E24D}" type="slidenum">
              <a:rPr lang="de-AT" alt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AT" altLang="lt-L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309476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05525-4E8C-4F06-8EFE-3B5DAFFAEFB1}" type="datetime1">
              <a:rPr lang="lt-LT">
                <a:solidFill>
                  <a:srgbClr val="000000"/>
                </a:solidFill>
              </a:rPr>
              <a:pPr>
                <a:defRPr/>
              </a:pPr>
              <a:t>2019-02-21</a:t>
            </a:fld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29CED-CF80-4108-BB89-2618A110DE46}" type="slidenum">
              <a:rPr lang="de-AT" alt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AT" altLang="lt-L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03044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5B292-BC93-4471-8277-7575F8FF0E96}" type="datetime1">
              <a:rPr lang="lt-LT">
                <a:solidFill>
                  <a:srgbClr val="000000"/>
                </a:solidFill>
              </a:rPr>
              <a:pPr>
                <a:defRPr/>
              </a:pPr>
              <a:t>2019-02-21</a:t>
            </a:fld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C9EEB-3384-4374-9135-3D0F962B1A04}" type="slidenum">
              <a:rPr lang="de-AT" alt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AT" altLang="lt-L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79889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EC419-6F8F-4F91-AFAF-2CE2F4A51C25}" type="datetime1">
              <a:rPr lang="lt-LT">
                <a:solidFill>
                  <a:srgbClr val="000000"/>
                </a:solidFill>
              </a:rPr>
              <a:pPr>
                <a:defRPr/>
              </a:pPr>
              <a:t>2019-02-21</a:t>
            </a:fld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89AB6-1288-4CD1-9E91-0B3C3481CCFF}" type="slidenum">
              <a:rPr lang="de-AT" alt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AT" altLang="lt-L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5116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2019-02-21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85515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3D5C7-FAA1-4116-8255-34F0FB794C0E}" type="datetime1">
              <a:rPr lang="lt-LT">
                <a:solidFill>
                  <a:srgbClr val="000000"/>
                </a:solidFill>
              </a:rPr>
              <a:pPr>
                <a:defRPr/>
              </a:pPr>
              <a:t>2019-02-21</a:t>
            </a:fld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0D4A3-B8F0-4F0D-8646-F197A4ACFABB}" type="slidenum">
              <a:rPr lang="de-AT" alt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AT" altLang="lt-L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931985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DDACD-2F43-4B37-81BB-C14636F757C2}" type="datetime1">
              <a:rPr lang="lt-LT">
                <a:solidFill>
                  <a:srgbClr val="000000"/>
                </a:solidFill>
              </a:rPr>
              <a:pPr>
                <a:defRPr/>
              </a:pPr>
              <a:t>2019-02-21</a:t>
            </a:fld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48D4F-5382-4DD3-8D32-4BEAF26DF4B6}" type="slidenum">
              <a:rPr lang="de-AT" alt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AT" altLang="lt-L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754405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C0876-1DB4-4D4D-A0C8-96BD19B7C07B}" type="datetime1">
              <a:rPr lang="lt-LT">
                <a:solidFill>
                  <a:srgbClr val="000000"/>
                </a:solidFill>
              </a:rPr>
              <a:pPr>
                <a:defRPr/>
              </a:pPr>
              <a:t>2019-02-21</a:t>
            </a:fld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FB420-A167-4807-93B6-8F2625B50E1D}" type="slidenum">
              <a:rPr lang="de-AT" alt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AT" altLang="lt-L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47959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2019-02-21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3503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2019-02-21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7691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2019-02-21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2529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2019-02-21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913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2019-02-21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9690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2019-02-21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3799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2019-02-21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9896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CCFA0-4F0D-4E9D-B4A7-154898204CDD}" type="datetimeFigureOut">
              <a:rPr lang="lt-LT" smtClean="0"/>
              <a:t>2019-02-21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5697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lt-LT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lt-LT"/>
              <a:t>Klicken Sie, um die Formate des Vorlagentextes zu bearbeiten</a:t>
            </a:r>
          </a:p>
          <a:p>
            <a:pPr lvl="1"/>
            <a:r>
              <a:rPr lang="de-AT" altLang="lt-LT"/>
              <a:t>Zweite Ebene</a:t>
            </a:r>
          </a:p>
          <a:p>
            <a:pPr lvl="2"/>
            <a:r>
              <a:rPr lang="de-AT" altLang="lt-LT"/>
              <a:t>Dritte Ebene</a:t>
            </a:r>
          </a:p>
          <a:p>
            <a:pPr lvl="3"/>
            <a:r>
              <a:rPr lang="de-AT" altLang="lt-LT"/>
              <a:t>Vierte Ebene</a:t>
            </a:r>
          </a:p>
          <a:p>
            <a:pPr lvl="4"/>
            <a:r>
              <a:rPr lang="de-AT" altLang="lt-LT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D2384B-F2B1-4CF6-8B38-5278228B3117}" type="datetime1">
              <a:rPr lang="lt-L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2019-02-21</a:t>
            </a:fld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3C1E29-F65E-4E95-8383-167F5D57946C}" type="slidenum">
              <a:rPr lang="de-AT" altLang="lt-L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AT" altLang="lt-L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jpeg"/><Relationship Id="rId7" Type="http://schemas.openxmlformats.org/officeDocument/2006/relationships/image" Target="../media/image11.png"/><Relationship Id="rId12" Type="http://schemas.openxmlformats.org/officeDocument/2006/relationships/image" Target="../media/image16.emf"/><Relationship Id="rId17" Type="http://schemas.openxmlformats.org/officeDocument/2006/relationships/image" Target="../media/image21.png"/><Relationship Id="rId2" Type="http://schemas.openxmlformats.org/officeDocument/2006/relationships/image" Target="../media/image4.png"/><Relationship Id="rId16" Type="http://schemas.openxmlformats.org/officeDocument/2006/relationships/image" Target="../media/image20.pn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emf"/><Relationship Id="rId24" Type="http://schemas.openxmlformats.org/officeDocument/2006/relationships/image" Target="../media/image28.emf"/><Relationship Id="rId5" Type="http://schemas.openxmlformats.org/officeDocument/2006/relationships/image" Target="../media/image9.gif"/><Relationship Id="rId15" Type="http://schemas.openxmlformats.org/officeDocument/2006/relationships/image" Target="../media/image19.jpeg"/><Relationship Id="rId23" Type="http://schemas.openxmlformats.org/officeDocument/2006/relationships/image" Target="../media/image27.emf"/><Relationship Id="rId10" Type="http://schemas.openxmlformats.org/officeDocument/2006/relationships/image" Target="../media/image14.emf"/><Relationship Id="rId19" Type="http://schemas.openxmlformats.org/officeDocument/2006/relationships/image" Target="../media/image23.jpeg"/><Relationship Id="rId4" Type="http://schemas.openxmlformats.org/officeDocument/2006/relationships/image" Target="../media/image8.png"/><Relationship Id="rId9" Type="http://schemas.openxmlformats.org/officeDocument/2006/relationships/image" Target="../media/image13.emf"/><Relationship Id="rId14" Type="http://schemas.openxmlformats.org/officeDocument/2006/relationships/image" Target="../media/image18.jpeg"/><Relationship Id="rId22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484784"/>
            <a:ext cx="8640960" cy="2880320"/>
          </a:xfrm>
        </p:spPr>
        <p:txBody>
          <a:bodyPr>
            <a:normAutofit fontScale="90000"/>
          </a:bodyPr>
          <a:lstStyle/>
          <a:p>
            <a:r>
              <a:rPr lang="lt-LT" sz="3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VILNIAUS </a:t>
            </a:r>
            <a:r>
              <a:rPr lang="lt-LT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MIESTO SAVIVALDYBĖS DARNAUS JUDUMO PLANO VEIKSMŲ PLANE IKI 2020 </a:t>
            </a:r>
            <a:r>
              <a:rPr lang="lt-LT" sz="3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METŲ</a:t>
            </a:r>
            <a:r>
              <a:rPr lang="en-US" sz="3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3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ATRINKTŲ PRIEMONIŲ ĮGYVENDINIMAS PAGAL </a:t>
            </a:r>
            <a:r>
              <a:rPr lang="lt-LT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PRIEMONĘ NR. 04.5.1-TID-R-514 „DARNAUS JUDUMO PRIEMONIŲ DIEGIMAS“</a:t>
            </a:r>
            <a:endParaRPr lang="lt-LT" sz="2800" b="1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9" name="Paveikslėlis 8">
            <a:extLst>
              <a:ext uri="{FF2B5EF4-FFF2-40B4-BE49-F238E27FC236}">
                <a16:creationId xmlns="" xmlns:a16="http://schemas.microsoft.com/office/drawing/2014/main" id="{B4069C20-CA8E-4D54-B014-4533CF0DA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85" y="5229200"/>
            <a:ext cx="2064226" cy="50405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0" t="30026" r="25603" b="26351"/>
          <a:stretch/>
        </p:blipFill>
        <p:spPr>
          <a:xfrm>
            <a:off x="6970385" y="5865022"/>
            <a:ext cx="2066111" cy="73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1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ė 30"/>
          <p:cNvGrpSpPr/>
          <p:nvPr/>
        </p:nvGrpSpPr>
        <p:grpSpPr>
          <a:xfrm>
            <a:off x="0" y="0"/>
            <a:ext cx="9146704" cy="549738"/>
            <a:chOff x="-1803" y="0"/>
            <a:chExt cx="9146704" cy="549738"/>
          </a:xfrm>
        </p:grpSpPr>
        <p:sp>
          <p:nvSpPr>
            <p:cNvPr id="3" name="Rectangle 9"/>
            <p:cNvSpPr>
              <a:spLocks noChangeArrowheads="1"/>
            </p:cNvSpPr>
            <p:nvPr/>
          </p:nvSpPr>
          <p:spPr bwMode="auto">
            <a:xfrm>
              <a:off x="-902" y="0"/>
              <a:ext cx="9144901" cy="549738"/>
            </a:xfrm>
            <a:prstGeom prst="rect">
              <a:avLst/>
            </a:prstGeom>
            <a:solidFill>
              <a:srgbClr val="7EA3C3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92075" indent="538163" eaLnBrk="0" hangingPunct="0">
                <a:lnSpc>
                  <a:spcPts val="3000"/>
                </a:lnSpc>
              </a:pPr>
              <a:endParaRPr lang="pt-BR" altLang="lt-LT" sz="1700" b="1" spc="30" dirty="0">
                <a:solidFill>
                  <a:schemeClr val="bg1"/>
                </a:solidFill>
                <a:effectLst>
                  <a:outerShdw blurRad="50800" dist="50800" algn="l" rotWithShape="0">
                    <a:srgbClr val="00457E">
                      <a:alpha val="50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9144901" cy="45719"/>
            </a:xfrm>
            <a:prstGeom prst="rect">
              <a:avLst/>
            </a:prstGeom>
            <a:solidFill>
              <a:srgbClr val="00457E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2819" y="90000"/>
              <a:ext cx="7668344" cy="43200"/>
            </a:xfrm>
            <a:prstGeom prst="rect">
              <a:avLst/>
            </a:prstGeom>
            <a:solidFill>
              <a:srgbClr val="B3C9DB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036496" y="46670"/>
              <a:ext cx="45719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8964488" y="44624"/>
              <a:ext cx="45719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8846761" y="44624"/>
              <a:ext cx="45719" cy="45719"/>
            </a:xfrm>
            <a:prstGeom prst="rect">
              <a:avLst/>
            </a:prstGeom>
            <a:solidFill>
              <a:srgbClr val="B3C9DB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8604448" y="44624"/>
              <a:ext cx="45719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8486721" y="44624"/>
              <a:ext cx="45719" cy="45719"/>
            </a:xfrm>
            <a:prstGeom prst="rect">
              <a:avLst/>
            </a:prstGeom>
            <a:solidFill>
              <a:srgbClr val="B3C9DB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-1803" y="44451"/>
              <a:ext cx="8293580" cy="45719"/>
            </a:xfrm>
            <a:prstGeom prst="rect">
              <a:avLst/>
            </a:prstGeom>
            <a:solidFill>
              <a:srgbClr val="5A8AB2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12" name="Paveikslėlis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80000"/>
              <a:ext cx="360040" cy="301075"/>
            </a:xfrm>
            <a:prstGeom prst="rect">
              <a:avLst/>
            </a:prstGeom>
            <a:effectLst>
              <a:outerShdw blurRad="50800" dist="25400" dir="5400000" algn="ctr" rotWithShape="0">
                <a:srgbClr val="00457E"/>
              </a:outerShdw>
            </a:effectLst>
          </p:spPr>
        </p:pic>
      </p:grpSp>
      <p:sp>
        <p:nvSpPr>
          <p:cNvPr id="17" name="Slide Number Placeholder 4"/>
          <p:cNvSpPr txBox="1">
            <a:spLocks noGrp="1"/>
          </p:cNvSpPr>
          <p:nvPr/>
        </p:nvSpPr>
        <p:spPr bwMode="auto">
          <a:xfrm>
            <a:off x="8723362" y="6496950"/>
            <a:ext cx="324496" cy="24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D75458B-D681-48A3-AFEF-ADA5226BC646}" type="slidenum">
              <a:rPr lang="de-AT" altLang="lt-LT" sz="1000">
                <a:solidFill>
                  <a:srgbClr val="7CA2C2"/>
                </a:solidFill>
                <a:latin typeface="Calibri" panose="020F0502020204030204" pitchFamily="34" charset="0"/>
              </a:rPr>
              <a:pPr algn="r"/>
              <a:t>10</a:t>
            </a:fld>
            <a:endParaRPr lang="de-AT" altLang="lt-LT" sz="1000" dirty="0">
              <a:solidFill>
                <a:srgbClr val="7CA2C2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Slide Number Placeholder 4">
            <a:extLst>
              <a:ext uri="{FF2B5EF4-FFF2-40B4-BE49-F238E27FC236}">
                <a16:creationId xmlns="" xmlns:a16="http://schemas.microsoft.com/office/drawing/2014/main" id="{1F55F4F2-6EEF-41E2-9E62-C4BC11B5106E}"/>
              </a:ext>
            </a:extLst>
          </p:cNvPr>
          <p:cNvSpPr txBox="1">
            <a:spLocks noGrp="1"/>
          </p:cNvSpPr>
          <p:nvPr/>
        </p:nvSpPr>
        <p:spPr bwMode="auto">
          <a:xfrm>
            <a:off x="8723362" y="6496950"/>
            <a:ext cx="324496" cy="24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D75458B-D681-48A3-AFEF-ADA5226BC646}" type="slidenum">
              <a:rPr lang="de-AT" altLang="lt-LT" sz="1000">
                <a:solidFill>
                  <a:srgbClr val="FFFFFF"/>
                </a:solidFill>
                <a:latin typeface="Calibri" panose="020F0502020204030204" pitchFamily="34" charset="0"/>
              </a:rPr>
              <a:pPr algn="r"/>
              <a:t>10</a:t>
            </a:fld>
            <a:endParaRPr lang="de-AT" altLang="lt-LT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="" xmlns:a16="http://schemas.microsoft.com/office/drawing/2014/main" id="{834AFAE6-27E9-409F-9DB4-F285711A7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8560" y="489082"/>
            <a:ext cx="9552577" cy="49164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bIns="0" anchor="t" anchorCtr="0"/>
          <a:lstStyle/>
          <a:p>
            <a:pPr marL="627063" algn="just" eaLnBrk="0" hangingPunct="0">
              <a:lnSpc>
                <a:spcPts val="3000"/>
              </a:lnSpc>
            </a:pPr>
            <a:r>
              <a:rPr lang="lt-LT" sz="2800" b="1" dirty="0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Intelektinių transporto sistemų diegimas ir plėtra mieste</a:t>
            </a:r>
          </a:p>
          <a:p>
            <a:pPr marL="627063" eaLnBrk="0" hangingPunct="0">
              <a:lnSpc>
                <a:spcPts val="4500"/>
              </a:lnSpc>
            </a:pPr>
            <a:endParaRPr lang="lt-LT" altLang="lt-LT" sz="2800" b="1" dirty="0">
              <a:solidFill>
                <a:srgbClr val="054981"/>
              </a:solidFill>
              <a:effectLst>
                <a:outerShdw blurRad="50800" dist="38100" sx="1000" sy="1000" algn="l" rotWithShape="0">
                  <a:prstClr val="black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8661" y="962839"/>
            <a:ext cx="8760489" cy="3154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1600" b="1" dirty="0">
                <a:latin typeface="Calibri" panose="020F0502020204030204" pitchFamily="34" charset="0"/>
              </a:rPr>
              <a:t>Laukiami rezultatai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lt-L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Sumažintas tranzitinio transporto judėjimas senamiesčio branduolio teritorijoje, sumažinta autotransporto </a:t>
            </a:r>
            <a:r>
              <a:rPr lang="lt-LT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trauką </a:t>
            </a:r>
            <a:r>
              <a:rPr lang="lt-L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į </a:t>
            </a:r>
            <a:r>
              <a:rPr lang="lt-LT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jį, daro </a:t>
            </a:r>
            <a:r>
              <a:rPr lang="lt-L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teigiamas pasekmes:</a:t>
            </a:r>
            <a:endParaRPr lang="lt-L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t-L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Oro taršos rodiklių mažėjimui;</a:t>
            </a:r>
            <a:endParaRPr lang="lt-L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t-L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Triukšmo rodiklių mažėjimui;</a:t>
            </a:r>
            <a:endParaRPr lang="lt-L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t-L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Didesnių erdvių pėstiesiems ir dviratininkams atvėrimui;</a:t>
            </a:r>
            <a:endParaRPr lang="lt-L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t-L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Patogesniam pėsčiųjų ir dviratininkų judėjimui;</a:t>
            </a:r>
            <a:endParaRPr lang="lt-L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lt-L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Nelaimingų eismo įvykių skaičiaus mažėjimui.</a:t>
            </a:r>
            <a:endParaRPr lang="lt-L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lt-LT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lt-L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priemonės užtikrina pažeidėjų </a:t>
            </a:r>
            <a:r>
              <a:rPr lang="lt-LT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fiksavimą.</a:t>
            </a:r>
            <a:endParaRPr lang="lt-L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lt-LT" sz="1600" b="1" dirty="0">
                <a:latin typeface="Calibri" panose="020F0502020204030204" pitchFamily="34" charset="0"/>
                <a:ea typeface="Calibri" panose="020F0502020204030204" pitchFamily="34" charset="0"/>
              </a:rPr>
              <a:t>Pagal 514 aprašą turi būti įgyvendintos 2 </a:t>
            </a:r>
            <a:r>
              <a:rPr lang="lt-LT" sz="1600" b="1" dirty="0" err="1">
                <a:latin typeface="Calibri" panose="020F0502020204030204" pitchFamily="34" charset="0"/>
                <a:ea typeface="Calibri" panose="020F0502020204030204" pitchFamily="34" charset="0"/>
              </a:rPr>
              <a:t>ITS</a:t>
            </a:r>
            <a:r>
              <a:rPr lang="lt-LT" sz="1600" b="1" dirty="0">
                <a:latin typeface="Calibri" panose="020F0502020204030204" pitchFamily="34" charset="0"/>
                <a:ea typeface="Calibri" panose="020F0502020204030204" pitchFamily="34" charset="0"/>
              </a:rPr>
              <a:t> priemonės iki 2023 m.</a:t>
            </a:r>
            <a:endParaRPr lang="lt-LT" sz="1600" b="1" dirty="0">
              <a:latin typeface="Calibri" panose="020F0502020204030204" pitchFamily="34" charset="0"/>
            </a:endParaRPr>
          </a:p>
          <a:p>
            <a:pPr algn="ctr"/>
            <a:endParaRPr lang="lt-LT" sz="10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1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ė 30"/>
          <p:cNvGrpSpPr/>
          <p:nvPr/>
        </p:nvGrpSpPr>
        <p:grpSpPr>
          <a:xfrm>
            <a:off x="0" y="0"/>
            <a:ext cx="9146704" cy="549738"/>
            <a:chOff x="-1803" y="0"/>
            <a:chExt cx="9146704" cy="549738"/>
          </a:xfrm>
        </p:grpSpPr>
        <p:sp>
          <p:nvSpPr>
            <p:cNvPr id="3" name="Rectangle 9"/>
            <p:cNvSpPr>
              <a:spLocks noChangeArrowheads="1"/>
            </p:cNvSpPr>
            <p:nvPr/>
          </p:nvSpPr>
          <p:spPr bwMode="auto">
            <a:xfrm>
              <a:off x="-902" y="0"/>
              <a:ext cx="9144901" cy="549738"/>
            </a:xfrm>
            <a:prstGeom prst="rect">
              <a:avLst/>
            </a:prstGeom>
            <a:solidFill>
              <a:srgbClr val="7EA3C3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92075" indent="538163" eaLnBrk="0" hangingPunct="0">
                <a:lnSpc>
                  <a:spcPts val="3000"/>
                </a:lnSpc>
              </a:pPr>
              <a:endParaRPr lang="pt-BR" altLang="lt-LT" sz="1700" b="1" spc="30" dirty="0">
                <a:solidFill>
                  <a:schemeClr val="bg1"/>
                </a:solidFill>
                <a:effectLst>
                  <a:outerShdw blurRad="50800" dist="50800" algn="l" rotWithShape="0">
                    <a:srgbClr val="00457E">
                      <a:alpha val="50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9144901" cy="45719"/>
            </a:xfrm>
            <a:prstGeom prst="rect">
              <a:avLst/>
            </a:prstGeom>
            <a:solidFill>
              <a:srgbClr val="00457E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2819" y="90000"/>
              <a:ext cx="7668344" cy="43200"/>
            </a:xfrm>
            <a:prstGeom prst="rect">
              <a:avLst/>
            </a:prstGeom>
            <a:solidFill>
              <a:srgbClr val="B3C9DB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036496" y="46670"/>
              <a:ext cx="45719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8964488" y="44624"/>
              <a:ext cx="45719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8846761" y="44624"/>
              <a:ext cx="45719" cy="45719"/>
            </a:xfrm>
            <a:prstGeom prst="rect">
              <a:avLst/>
            </a:prstGeom>
            <a:solidFill>
              <a:srgbClr val="B3C9DB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8604448" y="44624"/>
              <a:ext cx="45719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8486721" y="44624"/>
              <a:ext cx="45719" cy="45719"/>
            </a:xfrm>
            <a:prstGeom prst="rect">
              <a:avLst/>
            </a:prstGeom>
            <a:solidFill>
              <a:srgbClr val="B3C9DB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-1803" y="44451"/>
              <a:ext cx="8293580" cy="45719"/>
            </a:xfrm>
            <a:prstGeom prst="rect">
              <a:avLst/>
            </a:prstGeom>
            <a:solidFill>
              <a:srgbClr val="5A8AB2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12" name="Paveikslėlis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80000"/>
              <a:ext cx="360040" cy="301075"/>
            </a:xfrm>
            <a:prstGeom prst="rect">
              <a:avLst/>
            </a:prstGeom>
            <a:effectLst>
              <a:outerShdw blurRad="50800" dist="25400" dir="5400000" algn="ctr" rotWithShape="0">
                <a:srgbClr val="00457E"/>
              </a:outerShdw>
            </a:effectLst>
          </p:spPr>
        </p:pic>
      </p:grpSp>
      <p:sp>
        <p:nvSpPr>
          <p:cNvPr id="17" name="Slide Number Placeholder 4"/>
          <p:cNvSpPr txBox="1">
            <a:spLocks noGrp="1"/>
          </p:cNvSpPr>
          <p:nvPr/>
        </p:nvSpPr>
        <p:spPr bwMode="auto">
          <a:xfrm>
            <a:off x="8723362" y="6496950"/>
            <a:ext cx="324496" cy="24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D75458B-D681-48A3-AFEF-ADA5226BC646}" type="slidenum">
              <a:rPr lang="de-AT" altLang="lt-LT" sz="1000">
                <a:solidFill>
                  <a:srgbClr val="7CA2C2"/>
                </a:solidFill>
                <a:latin typeface="Calibri" panose="020F0502020204030204" pitchFamily="34" charset="0"/>
              </a:rPr>
              <a:pPr algn="r"/>
              <a:t>11</a:t>
            </a:fld>
            <a:endParaRPr lang="de-AT" altLang="lt-LT" sz="1000" dirty="0">
              <a:solidFill>
                <a:srgbClr val="7CA2C2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Slide Number Placeholder 4">
            <a:extLst>
              <a:ext uri="{FF2B5EF4-FFF2-40B4-BE49-F238E27FC236}">
                <a16:creationId xmlns="" xmlns:a16="http://schemas.microsoft.com/office/drawing/2014/main" id="{1F55F4F2-6EEF-41E2-9E62-C4BC11B5106E}"/>
              </a:ext>
            </a:extLst>
          </p:cNvPr>
          <p:cNvSpPr txBox="1">
            <a:spLocks noGrp="1"/>
          </p:cNvSpPr>
          <p:nvPr/>
        </p:nvSpPr>
        <p:spPr bwMode="auto">
          <a:xfrm>
            <a:off x="8723362" y="6496950"/>
            <a:ext cx="324496" cy="24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D75458B-D681-48A3-AFEF-ADA5226BC646}" type="slidenum">
              <a:rPr lang="de-AT" altLang="lt-LT" sz="1000">
                <a:solidFill>
                  <a:srgbClr val="FFFFFF"/>
                </a:solidFill>
                <a:latin typeface="Calibri" panose="020F0502020204030204" pitchFamily="34" charset="0"/>
              </a:rPr>
              <a:pPr algn="r"/>
              <a:t>11</a:t>
            </a:fld>
            <a:endParaRPr lang="de-AT" altLang="lt-LT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="" xmlns:a16="http://schemas.microsoft.com/office/drawing/2014/main" id="{834AFAE6-27E9-409F-9DB4-F285711A7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8560" y="476672"/>
            <a:ext cx="9552577" cy="49164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bIns="0" anchor="t" anchorCtr="0"/>
          <a:lstStyle/>
          <a:p>
            <a:pPr marL="627063" algn="just" eaLnBrk="0" hangingPunct="0">
              <a:lnSpc>
                <a:spcPts val="3000"/>
              </a:lnSpc>
            </a:pPr>
            <a:r>
              <a:rPr lang="lt-LT" sz="2800" b="1" dirty="0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Miesto gatvių ir kitos transporto infrastruktūros pritaikymas viešojo transporto poreikiams, lyninio transporto diegimas</a:t>
            </a:r>
          </a:p>
          <a:p>
            <a:pPr marL="627063" eaLnBrk="0" hangingPunct="0">
              <a:lnSpc>
                <a:spcPts val="4500"/>
              </a:lnSpc>
            </a:pPr>
            <a:endParaRPr lang="lt-LT" altLang="lt-LT" sz="2800" b="1" dirty="0">
              <a:solidFill>
                <a:srgbClr val="054981"/>
              </a:solidFill>
              <a:effectLst>
                <a:outerShdw blurRad="50800" dist="38100" sx="1000" sy="1000" algn="l" rotWithShape="0">
                  <a:prstClr val="black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5596" y="1556792"/>
            <a:ext cx="8830695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lt-LT" sz="2000" b="1" i="1" dirty="0">
                <a:solidFill>
                  <a:srgbClr val="85C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viešojo transporto eismo pirmumo sistemų elementai (BRT (angl. Bus </a:t>
            </a:r>
            <a:r>
              <a:rPr lang="lt-LT" sz="2000" b="1" i="1" dirty="0" err="1">
                <a:solidFill>
                  <a:srgbClr val="85C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Rapid</a:t>
            </a:r>
            <a:r>
              <a:rPr lang="lt-LT" sz="2000" b="1" i="1" dirty="0">
                <a:solidFill>
                  <a:srgbClr val="85C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i="1" dirty="0" err="1">
                <a:solidFill>
                  <a:srgbClr val="85C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Transit</a:t>
            </a:r>
            <a:r>
              <a:rPr lang="lt-LT" sz="2000" b="1" i="1" dirty="0">
                <a:solidFill>
                  <a:srgbClr val="85C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A juostos)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14178" y="2484325"/>
            <a:ext cx="40417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1600" b="1" dirty="0">
                <a:latin typeface="Calibri" panose="020F0502020204030204" pitchFamily="34" charset="0"/>
                <a:ea typeface="Calibri" panose="020F0502020204030204" pitchFamily="34" charset="0"/>
              </a:rPr>
              <a:t>Siūloma įrengti Viešojo transporto </a:t>
            </a:r>
            <a:r>
              <a:rPr lang="lt-LT" sz="16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eismo juostas juostas</a:t>
            </a:r>
            <a:endParaRPr lang="lt-LT" sz="16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5" name="Picture 24" descr="C:\Users\marius.berulis\Desktop\Rastrai\Schemos scenarijams\Justino schemos\2018.07.20\Klaidu istaisymas\A_juostu_pletr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53" y="3068960"/>
            <a:ext cx="3933023" cy="3734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505" y="3322748"/>
            <a:ext cx="3736738" cy="342249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464751" y="1988840"/>
            <a:ext cx="46792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1600" b="1" dirty="0">
                <a:latin typeface="Calibri" panose="020F0502020204030204" pitchFamily="34" charset="0"/>
              </a:rPr>
              <a:t>Laukiami rezultatai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dirty="0">
                <a:latin typeface="Calibri" panose="020F0502020204030204" pitchFamily="34" charset="0"/>
                <a:ea typeface="Calibri" panose="020F0502020204030204" pitchFamily="34" charset="0"/>
              </a:rPr>
              <a:t>Viešojo transporto greičio didinimas 5 km/h ašyje.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dirty="0">
                <a:latin typeface="Calibri" panose="020F0502020204030204" pitchFamily="34" charset="0"/>
                <a:ea typeface="Calibri" panose="020F0502020204030204" pitchFamily="34" charset="0"/>
              </a:rPr>
              <a:t>Užtikrina viešojo transporto nepriklausomumą nuo eismo situacijos mieste.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dirty="0">
                <a:latin typeface="Calibri" panose="020F0502020204030204" pitchFamily="34" charset="0"/>
                <a:ea typeface="Calibri" panose="020F0502020204030204" pitchFamily="34" charset="0"/>
              </a:rPr>
              <a:t>Užtikrina pradėtų darbų </a:t>
            </a:r>
            <a:r>
              <a:rPr lang="lt-LT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tęstinumą ir išbaigtumą.</a:t>
            </a:r>
            <a:endParaRPr lang="lt-LT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126" y="6341404"/>
            <a:ext cx="252028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lt-LT" sz="1200" b="1" i="1" dirty="0">
                <a:latin typeface="Calibri" panose="020F0502020204030204" pitchFamily="34" charset="0"/>
                <a:ea typeface="Calibri" panose="020F0502020204030204" pitchFamily="34" charset="0"/>
              </a:rPr>
              <a:t>Viešojo transporto eismo juostų formuojamas tinklas</a:t>
            </a:r>
            <a:endParaRPr lang="lt-LT" sz="1200" i="1" dirty="0"/>
          </a:p>
        </p:txBody>
      </p:sp>
      <p:sp>
        <p:nvSpPr>
          <p:cNvPr id="31" name="Rectangle 30"/>
          <p:cNvSpPr/>
          <p:nvPr/>
        </p:nvSpPr>
        <p:spPr>
          <a:xfrm>
            <a:off x="4767392" y="6341404"/>
            <a:ext cx="252028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lt-LT" sz="1200" b="1" i="1" dirty="0">
                <a:latin typeface="Calibri" panose="020F0502020204030204" pitchFamily="34" charset="0"/>
                <a:ea typeface="Calibri" panose="020F0502020204030204" pitchFamily="34" charset="0"/>
              </a:rPr>
              <a:t>Prognozuojami viešojo transporto keleivių srautai</a:t>
            </a:r>
            <a:endParaRPr lang="lt-LT" sz="1200" i="1" dirty="0"/>
          </a:p>
        </p:txBody>
      </p:sp>
    </p:spTree>
    <p:extLst>
      <p:ext uri="{BB962C8B-B14F-4D97-AF65-F5344CB8AC3E}">
        <p14:creationId xmlns:p14="http://schemas.microsoft.com/office/powerpoint/2010/main" val="56997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3464205" cy="439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ė 30"/>
          <p:cNvGrpSpPr/>
          <p:nvPr/>
        </p:nvGrpSpPr>
        <p:grpSpPr>
          <a:xfrm>
            <a:off x="0" y="0"/>
            <a:ext cx="9146704" cy="549738"/>
            <a:chOff x="-1803" y="0"/>
            <a:chExt cx="9146704" cy="549738"/>
          </a:xfrm>
        </p:grpSpPr>
        <p:sp>
          <p:nvSpPr>
            <p:cNvPr id="3" name="Rectangle 9"/>
            <p:cNvSpPr>
              <a:spLocks noChangeArrowheads="1"/>
            </p:cNvSpPr>
            <p:nvPr/>
          </p:nvSpPr>
          <p:spPr bwMode="auto">
            <a:xfrm>
              <a:off x="-902" y="0"/>
              <a:ext cx="9144901" cy="549738"/>
            </a:xfrm>
            <a:prstGeom prst="rect">
              <a:avLst/>
            </a:prstGeom>
            <a:solidFill>
              <a:srgbClr val="7EA3C3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92075" indent="538163" eaLnBrk="0" hangingPunct="0">
                <a:lnSpc>
                  <a:spcPts val="3000"/>
                </a:lnSpc>
              </a:pPr>
              <a:endParaRPr lang="pt-BR" altLang="lt-LT" sz="1700" b="1" spc="30" dirty="0">
                <a:solidFill>
                  <a:schemeClr val="bg1"/>
                </a:solidFill>
                <a:effectLst>
                  <a:outerShdw blurRad="50800" dist="50800" algn="l" rotWithShape="0">
                    <a:srgbClr val="00457E">
                      <a:alpha val="50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9144901" cy="45719"/>
            </a:xfrm>
            <a:prstGeom prst="rect">
              <a:avLst/>
            </a:prstGeom>
            <a:solidFill>
              <a:srgbClr val="00457E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2819" y="90000"/>
              <a:ext cx="7668344" cy="43200"/>
            </a:xfrm>
            <a:prstGeom prst="rect">
              <a:avLst/>
            </a:prstGeom>
            <a:solidFill>
              <a:srgbClr val="B3C9DB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036496" y="46670"/>
              <a:ext cx="45719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8964488" y="44624"/>
              <a:ext cx="45719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8846761" y="44624"/>
              <a:ext cx="45719" cy="45719"/>
            </a:xfrm>
            <a:prstGeom prst="rect">
              <a:avLst/>
            </a:prstGeom>
            <a:solidFill>
              <a:srgbClr val="B3C9DB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8604448" y="44624"/>
              <a:ext cx="45719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8486721" y="44624"/>
              <a:ext cx="45719" cy="45719"/>
            </a:xfrm>
            <a:prstGeom prst="rect">
              <a:avLst/>
            </a:prstGeom>
            <a:solidFill>
              <a:srgbClr val="B3C9DB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-1803" y="44451"/>
              <a:ext cx="8293580" cy="45719"/>
            </a:xfrm>
            <a:prstGeom prst="rect">
              <a:avLst/>
            </a:prstGeom>
            <a:solidFill>
              <a:srgbClr val="5A8AB2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12" name="Paveikslėlis 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80000"/>
              <a:ext cx="360040" cy="301075"/>
            </a:xfrm>
            <a:prstGeom prst="rect">
              <a:avLst/>
            </a:prstGeom>
            <a:effectLst>
              <a:outerShdw blurRad="50800" dist="25400" dir="5400000" algn="ctr" rotWithShape="0">
                <a:srgbClr val="00457E"/>
              </a:outerShdw>
            </a:effectLst>
          </p:spPr>
        </p:pic>
      </p:grpSp>
      <p:sp>
        <p:nvSpPr>
          <p:cNvPr id="17" name="Slide Number Placeholder 4"/>
          <p:cNvSpPr txBox="1">
            <a:spLocks noGrp="1"/>
          </p:cNvSpPr>
          <p:nvPr/>
        </p:nvSpPr>
        <p:spPr bwMode="auto">
          <a:xfrm>
            <a:off x="8723362" y="6496950"/>
            <a:ext cx="324496" cy="24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D75458B-D681-48A3-AFEF-ADA5226BC646}" type="slidenum">
              <a:rPr lang="de-AT" altLang="lt-LT" sz="1000">
                <a:solidFill>
                  <a:srgbClr val="7CA2C2"/>
                </a:solidFill>
                <a:latin typeface="Calibri" panose="020F0502020204030204" pitchFamily="34" charset="0"/>
              </a:rPr>
              <a:pPr algn="r"/>
              <a:t>12</a:t>
            </a:fld>
            <a:endParaRPr lang="de-AT" altLang="lt-LT" sz="1000" dirty="0">
              <a:solidFill>
                <a:srgbClr val="7CA2C2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Slide Number Placeholder 4">
            <a:extLst>
              <a:ext uri="{FF2B5EF4-FFF2-40B4-BE49-F238E27FC236}">
                <a16:creationId xmlns="" xmlns:a16="http://schemas.microsoft.com/office/drawing/2014/main" id="{1F55F4F2-6EEF-41E2-9E62-C4BC11B5106E}"/>
              </a:ext>
            </a:extLst>
          </p:cNvPr>
          <p:cNvSpPr txBox="1">
            <a:spLocks noGrp="1"/>
          </p:cNvSpPr>
          <p:nvPr/>
        </p:nvSpPr>
        <p:spPr bwMode="auto">
          <a:xfrm>
            <a:off x="8723362" y="6496950"/>
            <a:ext cx="324496" cy="24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D75458B-D681-48A3-AFEF-ADA5226BC646}" type="slidenum">
              <a:rPr lang="de-AT" altLang="lt-LT" sz="1000">
                <a:solidFill>
                  <a:srgbClr val="FFFFFF"/>
                </a:solidFill>
                <a:latin typeface="Calibri" panose="020F0502020204030204" pitchFamily="34" charset="0"/>
              </a:rPr>
              <a:pPr algn="r"/>
              <a:t>12</a:t>
            </a:fld>
            <a:endParaRPr lang="de-AT" altLang="lt-LT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="" xmlns:a16="http://schemas.microsoft.com/office/drawing/2014/main" id="{834AFAE6-27E9-409F-9DB4-F285711A7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8560" y="476672"/>
            <a:ext cx="9552577" cy="49164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bIns="0" anchor="t" anchorCtr="0"/>
          <a:lstStyle/>
          <a:p>
            <a:pPr marL="627063" algn="just" eaLnBrk="0" hangingPunct="0">
              <a:lnSpc>
                <a:spcPts val="3000"/>
              </a:lnSpc>
            </a:pPr>
            <a:r>
              <a:rPr lang="lt-LT" sz="2800" b="1" dirty="0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Viešojo ir privataus transporto sąveikos sistemų, dviračių infrastruktūros ir jos  sistemų diegimas ir plėtra</a:t>
            </a:r>
          </a:p>
          <a:p>
            <a:pPr marL="627063" eaLnBrk="0" hangingPunct="0">
              <a:lnSpc>
                <a:spcPts val="4500"/>
              </a:lnSpc>
            </a:pPr>
            <a:endParaRPr lang="lt-LT" altLang="lt-LT" sz="2800" b="1" dirty="0">
              <a:solidFill>
                <a:srgbClr val="054981"/>
              </a:solidFill>
              <a:effectLst>
                <a:outerShdw blurRad="50800" dist="38100" sx="1000" sy="1000" algn="l" rotWithShape="0">
                  <a:prstClr val="black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8852" y="1517883"/>
            <a:ext cx="9026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1600" b="1" dirty="0">
                <a:latin typeface="Calibri" panose="020F0502020204030204" pitchFamily="34" charset="0"/>
                <a:ea typeface="Calibri" panose="020F0502020204030204" pitchFamily="34" charset="0"/>
              </a:rPr>
              <a:t>Siūloma įrengti trumpalaikio ir ilgalaikio stovėjimo dviračių saugojimo vietas šalia švietimo ir ugdymo įstaigų, daugiabučių gyvenamųjų namų teritorijose kartu su įkrovimo taškais, viešųjų erdvių</a:t>
            </a:r>
            <a:r>
              <a:rPr lang="lt-LT" sz="16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lt-LT" sz="16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51362" y="213285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lt-LT" sz="1600" b="1" dirty="0">
                <a:latin typeface="Calibri" panose="020F0502020204030204" pitchFamily="34" charset="0"/>
              </a:rPr>
              <a:t>Laukiami rezultatai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dirty="0">
                <a:latin typeface="Calibri" panose="020F0502020204030204" pitchFamily="34" charset="0"/>
                <a:ea typeface="Calibri" panose="020F0502020204030204" pitchFamily="34" charset="0"/>
              </a:rPr>
              <a:t>Didėjantis dviratininkų skaičius mieste.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dirty="0">
                <a:latin typeface="Calibri" panose="020F0502020204030204" pitchFamily="34" charset="0"/>
                <a:ea typeface="Calibri" panose="020F0502020204030204" pitchFamily="34" charset="0"/>
              </a:rPr>
              <a:t>Užtikrintas saugus ir patogus dviračių ir kitų riedėjimo priemonių saugojimas</a:t>
            </a:r>
            <a:r>
              <a:rPr lang="lt-LT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Užtikrinamas pradėtų darbų tęstinumas.</a:t>
            </a:r>
            <a:endParaRPr lang="lt-LT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1335" y="2359913"/>
            <a:ext cx="342639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lt-LT" sz="1200" b="1" i="1" dirty="0">
                <a:latin typeface="Calibri" panose="020F0502020204030204" pitchFamily="34" charset="0"/>
                <a:ea typeface="Calibri" panose="020F0502020204030204" pitchFamily="34" charset="0"/>
              </a:rPr>
              <a:t>Trumpalaikio stovėjimo dviračių stovai</a:t>
            </a:r>
            <a:endParaRPr lang="lt-LT" sz="1200" i="1" dirty="0"/>
          </a:p>
        </p:txBody>
      </p:sp>
      <p:sp>
        <p:nvSpPr>
          <p:cNvPr id="31" name="Rectangle 30"/>
          <p:cNvSpPr/>
          <p:nvPr/>
        </p:nvSpPr>
        <p:spPr>
          <a:xfrm>
            <a:off x="4709500" y="3523510"/>
            <a:ext cx="401386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lt-LT" sz="1200" b="1" i="1" dirty="0">
                <a:latin typeface="Calibri" panose="020F0502020204030204" pitchFamily="34" charset="0"/>
                <a:ea typeface="Calibri" panose="020F0502020204030204" pitchFamily="34" charset="0"/>
              </a:rPr>
              <a:t>Ilgalaikio stovėjimo dviračių saugojimo vietų pvz.</a:t>
            </a:r>
            <a:endParaRPr lang="lt-LT" sz="1200" i="1" dirty="0"/>
          </a:p>
        </p:txBody>
      </p:sp>
      <p:sp>
        <p:nvSpPr>
          <p:cNvPr id="24" name="Rectangle 23"/>
          <p:cNvSpPr/>
          <p:nvPr/>
        </p:nvSpPr>
        <p:spPr>
          <a:xfrm>
            <a:off x="118853" y="1221765"/>
            <a:ext cx="8830695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lt-LT" sz="2000" b="1" i="1" dirty="0">
                <a:solidFill>
                  <a:srgbClr val="85C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dviračių saugojimo infrastruktūra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591" y="3768188"/>
            <a:ext cx="2510689" cy="18830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b="22625"/>
          <a:stretch/>
        </p:blipFill>
        <p:spPr>
          <a:xfrm>
            <a:off x="5568144" y="5121648"/>
            <a:ext cx="3577657" cy="173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8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ė 30"/>
          <p:cNvGrpSpPr/>
          <p:nvPr/>
        </p:nvGrpSpPr>
        <p:grpSpPr>
          <a:xfrm>
            <a:off x="0" y="0"/>
            <a:ext cx="9146704" cy="549738"/>
            <a:chOff x="-1803" y="0"/>
            <a:chExt cx="9146704" cy="549738"/>
          </a:xfrm>
        </p:grpSpPr>
        <p:sp>
          <p:nvSpPr>
            <p:cNvPr id="3" name="Rectangle 9"/>
            <p:cNvSpPr>
              <a:spLocks noChangeArrowheads="1"/>
            </p:cNvSpPr>
            <p:nvPr/>
          </p:nvSpPr>
          <p:spPr bwMode="auto">
            <a:xfrm>
              <a:off x="-902" y="0"/>
              <a:ext cx="9144901" cy="549738"/>
            </a:xfrm>
            <a:prstGeom prst="rect">
              <a:avLst/>
            </a:prstGeom>
            <a:solidFill>
              <a:srgbClr val="7EA3C3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92075" indent="538163" eaLnBrk="0" hangingPunct="0">
                <a:lnSpc>
                  <a:spcPts val="3000"/>
                </a:lnSpc>
              </a:pPr>
              <a:endParaRPr lang="pt-BR" altLang="lt-LT" sz="1700" b="1" spc="30" dirty="0">
                <a:solidFill>
                  <a:schemeClr val="bg1"/>
                </a:solidFill>
                <a:effectLst>
                  <a:outerShdw blurRad="50800" dist="50800" algn="l" rotWithShape="0">
                    <a:srgbClr val="00457E">
                      <a:alpha val="50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9144901" cy="45719"/>
            </a:xfrm>
            <a:prstGeom prst="rect">
              <a:avLst/>
            </a:prstGeom>
            <a:solidFill>
              <a:srgbClr val="00457E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2819" y="90000"/>
              <a:ext cx="7668344" cy="43200"/>
            </a:xfrm>
            <a:prstGeom prst="rect">
              <a:avLst/>
            </a:prstGeom>
            <a:solidFill>
              <a:srgbClr val="B3C9DB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036496" y="46670"/>
              <a:ext cx="45719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8964488" y="44624"/>
              <a:ext cx="45719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8846761" y="44624"/>
              <a:ext cx="45719" cy="45719"/>
            </a:xfrm>
            <a:prstGeom prst="rect">
              <a:avLst/>
            </a:prstGeom>
            <a:solidFill>
              <a:srgbClr val="B3C9DB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8604448" y="44624"/>
              <a:ext cx="45719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8486721" y="44624"/>
              <a:ext cx="45719" cy="45719"/>
            </a:xfrm>
            <a:prstGeom prst="rect">
              <a:avLst/>
            </a:prstGeom>
            <a:solidFill>
              <a:srgbClr val="B3C9DB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-1803" y="44451"/>
              <a:ext cx="8293580" cy="45719"/>
            </a:xfrm>
            <a:prstGeom prst="rect">
              <a:avLst/>
            </a:prstGeom>
            <a:solidFill>
              <a:srgbClr val="5A8AB2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12" name="Paveikslėlis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80000"/>
              <a:ext cx="360040" cy="301075"/>
            </a:xfrm>
            <a:prstGeom prst="rect">
              <a:avLst/>
            </a:prstGeom>
            <a:effectLst>
              <a:outerShdw blurRad="50800" dist="25400" dir="5400000" algn="ctr" rotWithShape="0">
                <a:srgbClr val="00457E"/>
              </a:outerShdw>
            </a:effectLst>
          </p:spPr>
        </p:pic>
      </p:grpSp>
      <p:sp>
        <p:nvSpPr>
          <p:cNvPr id="29" name="Rectangle 9">
            <a:extLst>
              <a:ext uri="{FF2B5EF4-FFF2-40B4-BE49-F238E27FC236}">
                <a16:creationId xmlns="" xmlns:a16="http://schemas.microsoft.com/office/drawing/2014/main" id="{834AFAE6-27E9-409F-9DB4-F285711A7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8560" y="476672"/>
            <a:ext cx="9552577" cy="49164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bIns="0" anchor="t" anchorCtr="0"/>
          <a:lstStyle/>
          <a:p>
            <a:pPr marL="627063" algn="just" eaLnBrk="0" hangingPunct="0">
              <a:lnSpc>
                <a:spcPts val="3000"/>
              </a:lnSpc>
            </a:pPr>
            <a:r>
              <a:rPr lang="lt-LT" sz="2800" b="1" dirty="0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Viešojo ir privataus transporto sąveikos sistemų, dviračių infrastruktūros ir jos  sistemų diegimas ir </a:t>
            </a:r>
            <a:r>
              <a:rPr lang="lt-LT" sz="2800" b="1" dirty="0" smtClean="0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plėtra</a:t>
            </a:r>
            <a:endParaRPr lang="lt-LT" sz="2800" b="1" dirty="0">
              <a:solidFill>
                <a:srgbClr val="054981"/>
              </a:solidFill>
              <a:effectLst>
                <a:outerShdw blurRad="50800" dist="38100" sx="1000" sy="1000" algn="l" rotWithShape="0">
                  <a:prstClr val="black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" t="1132" r="1300" b="1220"/>
          <a:stretch/>
        </p:blipFill>
        <p:spPr>
          <a:xfrm>
            <a:off x="3522726" y="1271956"/>
            <a:ext cx="5365947" cy="536594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668791" y="1352601"/>
            <a:ext cx="342639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lt-LT" sz="1200" b="1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Dviračių stovėjimo vietų situacija Vilniaus mieste</a:t>
            </a:r>
            <a:endParaRPr lang="lt-LT" sz="1200" i="1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79106" y="1340768"/>
            <a:ext cx="3315707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Trumpalaikio - vidutinio ilgumo dviračių stovėjimo erdvės formuojamos tokios:</a:t>
            </a:r>
            <a:endParaRPr kumimoji="0" lang="lt-LT" altLang="lt-LT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t-LT" altLang="lt-L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Viename dviračių stovėjimo taške įrengiama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lt-LT" altLang="lt-LT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altLang="lt-LT" sz="1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kumimoji="0" lang="lt-LT" altLang="lt-L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10 dviračių tvirtinimo stovų;</a:t>
            </a:r>
          </a:p>
          <a:p>
            <a:pPr lvl="0" algn="just">
              <a:buFontTx/>
              <a:buChar char="•"/>
            </a:pPr>
            <a:r>
              <a:rPr lang="lt-LT" altLang="lt-LT" sz="1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Įrengiamas </a:t>
            </a:r>
            <a:r>
              <a:rPr lang="lt-LT" altLang="lt-LT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elektrinių transporto </a:t>
            </a:r>
            <a:r>
              <a:rPr lang="lt-LT" altLang="lt-LT" sz="1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priemonių</a:t>
            </a:r>
          </a:p>
          <a:p>
            <a:pPr lvl="0" algn="just"/>
            <a:r>
              <a:rPr lang="lt-LT" altLang="lt-LT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altLang="lt-LT" sz="1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lt-LT" altLang="lt-LT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įkrovimo punktas;</a:t>
            </a:r>
          </a:p>
          <a:p>
            <a:pPr lvl="0" algn="just">
              <a:buFontTx/>
              <a:buChar char="•"/>
            </a:pPr>
            <a:r>
              <a:rPr lang="lt-LT" altLang="lt-LT" sz="1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Įrengiamas </a:t>
            </a:r>
            <a:r>
              <a:rPr lang="lt-LT" altLang="lt-LT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teritorijos apšvietimas;</a:t>
            </a:r>
          </a:p>
          <a:p>
            <a:pPr lvl="0" algn="just">
              <a:buFontTx/>
              <a:buChar char="•"/>
            </a:pPr>
            <a:r>
              <a:rPr lang="lt-LT" altLang="lt-LT" sz="1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Stovai </a:t>
            </a:r>
            <a:r>
              <a:rPr lang="lt-LT" altLang="lt-LT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įrengiamo ugdymo įstaigos </a:t>
            </a:r>
            <a:r>
              <a:rPr lang="lt-LT" altLang="lt-LT" sz="1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teritorijos</a:t>
            </a:r>
          </a:p>
          <a:p>
            <a:pPr lvl="0" algn="just"/>
            <a:r>
              <a:rPr lang="lt-LT" altLang="lt-LT" sz="1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ribose</a:t>
            </a:r>
            <a:r>
              <a:rPr lang="lt-LT" altLang="lt-LT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lt-LT" altLang="lt-L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alt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7504" y="3212976"/>
            <a:ext cx="3456384" cy="3649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07000"/>
              </a:lnSpc>
            </a:pPr>
            <a:r>
              <a:rPr lang="lt-LT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Ilgalaikio dviračių stovėjimo erdvės formuojamos tokios: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t-LT" sz="1200" dirty="0">
                <a:ea typeface="Calibri" panose="020F0502020204030204" pitchFamily="34" charset="0"/>
                <a:cs typeface="Times New Roman" panose="02020603050405020304" pitchFamily="18" charset="0"/>
              </a:rPr>
              <a:t>Įrengiama stoginė, kuri apsaugota nuo gamtos poveikio (pvz. lietaus, sniego) ir talpina apie 15-20 vnt. dviračių;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t-LT" sz="1200" dirty="0">
                <a:ea typeface="Calibri" panose="020F0502020204030204" pitchFamily="34" charset="0"/>
                <a:cs typeface="Times New Roman" panose="02020603050405020304" pitchFamily="18" charset="0"/>
              </a:rPr>
              <a:t>Įrengiamas elektrinių transporto priemonių įkrovimo punktas;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t-LT" sz="1200" dirty="0">
                <a:ea typeface="Calibri" panose="020F0502020204030204" pitchFamily="34" charset="0"/>
                <a:cs typeface="Times New Roman" panose="02020603050405020304" pitchFamily="18" charset="0"/>
              </a:rPr>
              <a:t>Stoginė rakinama, kad būtų apsaugota nuo pašalinių asmenų patekimo;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t-LT" sz="1200" dirty="0">
                <a:ea typeface="Calibri" panose="020F0502020204030204" pitchFamily="34" charset="0"/>
                <a:cs typeface="Times New Roman" panose="02020603050405020304" pitchFamily="18" charset="0"/>
              </a:rPr>
              <a:t>Teritorija apšviesta;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t-LT" sz="1200" dirty="0">
                <a:ea typeface="Calibri" panose="020F0502020204030204" pitchFamily="34" charset="0"/>
                <a:cs typeface="Times New Roman" panose="02020603050405020304" pitchFamily="18" charset="0"/>
              </a:rPr>
              <a:t>Esant galimybei stebima vaizdo kameromis, kurios pajungiamos prie bendro miesto stebėjimo kamerų tinklo (viešosios tvarkos palaikymui);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t-LT" sz="1200" dirty="0">
                <a:ea typeface="Calibri" panose="020F0502020204030204" pitchFamily="34" charset="0"/>
                <a:cs typeface="Times New Roman" panose="02020603050405020304" pitchFamily="18" charset="0"/>
              </a:rPr>
              <a:t>Šalia stoginės įrengiama 10 vnt. stovų vidutinio ilgumo dviračių stovėjimui;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t-LT" sz="1200" dirty="0">
                <a:ea typeface="Calibri" panose="020F0502020204030204" pitchFamily="34" charset="0"/>
                <a:cs typeface="Times New Roman" panose="02020603050405020304" pitchFamily="18" charset="0"/>
              </a:rPr>
              <a:t>Įrengiama daugiabučių namų kvartaluose, kur galėtų naudotis daugiabučių namų grupės.</a:t>
            </a:r>
          </a:p>
        </p:txBody>
      </p:sp>
    </p:spTree>
    <p:extLst>
      <p:ext uri="{BB962C8B-B14F-4D97-AF65-F5344CB8AC3E}">
        <p14:creationId xmlns:p14="http://schemas.microsoft.com/office/powerpoint/2010/main" val="226510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0" descr="File_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0528" y="548680"/>
            <a:ext cx="6552728" cy="1368151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Dėkojame už dėmesį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lt-L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26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ė 30"/>
          <p:cNvGrpSpPr/>
          <p:nvPr/>
        </p:nvGrpSpPr>
        <p:grpSpPr>
          <a:xfrm>
            <a:off x="0" y="0"/>
            <a:ext cx="9146704" cy="549738"/>
            <a:chOff x="-1803" y="0"/>
            <a:chExt cx="9146704" cy="549738"/>
          </a:xfrm>
        </p:grpSpPr>
        <p:sp>
          <p:nvSpPr>
            <p:cNvPr id="3" name="Rectangle 9"/>
            <p:cNvSpPr>
              <a:spLocks noChangeArrowheads="1"/>
            </p:cNvSpPr>
            <p:nvPr/>
          </p:nvSpPr>
          <p:spPr bwMode="auto">
            <a:xfrm>
              <a:off x="-902" y="0"/>
              <a:ext cx="9144901" cy="549738"/>
            </a:xfrm>
            <a:prstGeom prst="rect">
              <a:avLst/>
            </a:prstGeom>
            <a:solidFill>
              <a:srgbClr val="7EA3C3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92075" indent="538163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altLang="lt-LT" sz="1700" b="1" spc="30" dirty="0">
                <a:solidFill>
                  <a:srgbClr val="FFFFFF"/>
                </a:solidFill>
                <a:effectLst>
                  <a:outerShdw blurRad="50800" dist="50800" algn="l" rotWithShape="0">
                    <a:srgbClr val="00457E">
                      <a:alpha val="50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9144901" cy="45719"/>
            </a:xfrm>
            <a:prstGeom prst="rect">
              <a:avLst/>
            </a:prstGeom>
            <a:solidFill>
              <a:srgbClr val="00457E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altLang="lt-LT" sz="27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2819" y="90000"/>
              <a:ext cx="7668344" cy="43200"/>
            </a:xfrm>
            <a:prstGeom prst="rect">
              <a:avLst/>
            </a:prstGeom>
            <a:solidFill>
              <a:srgbClr val="B3C9DB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altLang="lt-LT" sz="27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036496" y="46670"/>
              <a:ext cx="45719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altLang="lt-LT" sz="27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8964488" y="44624"/>
              <a:ext cx="45719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altLang="lt-LT" sz="27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8846761" y="44624"/>
              <a:ext cx="45719" cy="45719"/>
            </a:xfrm>
            <a:prstGeom prst="rect">
              <a:avLst/>
            </a:prstGeom>
            <a:solidFill>
              <a:srgbClr val="B3C9DB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altLang="lt-LT" sz="27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8604448" y="44624"/>
              <a:ext cx="45719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altLang="lt-LT" sz="27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8486721" y="44624"/>
              <a:ext cx="45719" cy="45719"/>
            </a:xfrm>
            <a:prstGeom prst="rect">
              <a:avLst/>
            </a:prstGeom>
            <a:solidFill>
              <a:srgbClr val="B3C9DB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altLang="lt-LT" sz="27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-1803" y="44451"/>
              <a:ext cx="8293580" cy="45719"/>
            </a:xfrm>
            <a:prstGeom prst="rect">
              <a:avLst/>
            </a:prstGeom>
            <a:solidFill>
              <a:srgbClr val="5A8AB2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altLang="lt-LT" sz="27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12" name="Paveikslėlis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80000"/>
              <a:ext cx="360040" cy="301075"/>
            </a:xfrm>
            <a:prstGeom prst="rect">
              <a:avLst/>
            </a:prstGeom>
            <a:effectLst>
              <a:outerShdw blurRad="50800" dist="25400" dir="5400000" algn="ctr" rotWithShape="0">
                <a:srgbClr val="00457E"/>
              </a:outerShdw>
            </a:effectLst>
          </p:spPr>
        </p:pic>
      </p:grpSp>
      <p:sp>
        <p:nvSpPr>
          <p:cNvPr id="17" name="Slide Number Placeholder 4"/>
          <p:cNvSpPr txBox="1">
            <a:spLocks noGrp="1"/>
          </p:cNvSpPr>
          <p:nvPr/>
        </p:nvSpPr>
        <p:spPr bwMode="auto">
          <a:xfrm>
            <a:off x="8723362" y="6496950"/>
            <a:ext cx="324496" cy="24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D75458B-D681-48A3-AFEF-ADA5226BC646}" type="slidenum">
              <a:rPr lang="de-AT" altLang="lt-LT" sz="1000">
                <a:solidFill>
                  <a:srgbClr val="7CA2C2"/>
                </a:solidFill>
                <a:latin typeface="Calibri" panose="020F0502020204030204" pitchFamily="34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AT" altLang="lt-LT" sz="1000" dirty="0">
              <a:solidFill>
                <a:srgbClr val="7CA2C2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6" name="Slide Number Placeholder 4">
            <a:extLst>
              <a:ext uri="{FF2B5EF4-FFF2-40B4-BE49-F238E27FC236}">
                <a16:creationId xmlns:a16="http://schemas.microsoft.com/office/drawing/2014/main" xmlns="" id="{1F55F4F2-6EEF-41E2-9E62-C4BC11B5106E}"/>
              </a:ext>
            </a:extLst>
          </p:cNvPr>
          <p:cNvSpPr txBox="1">
            <a:spLocks noGrp="1"/>
          </p:cNvSpPr>
          <p:nvPr/>
        </p:nvSpPr>
        <p:spPr bwMode="auto">
          <a:xfrm>
            <a:off x="8723362" y="6496950"/>
            <a:ext cx="324496" cy="24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D75458B-D681-48A3-AFEF-ADA5226BC646}" type="slidenum">
              <a:rPr lang="de-AT" altLang="lt-LT" sz="100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AT" altLang="lt-LT" sz="1000" dirty="0">
              <a:solidFill>
                <a:srgbClr val="FFFFFF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xmlns="" id="{834AFAE6-27E9-409F-9DB4-F285711A7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8560" y="476672"/>
            <a:ext cx="9552577" cy="49164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bIns="0" anchor="t" anchorCtr="0"/>
          <a:lstStyle/>
          <a:p>
            <a:pPr marL="627063" algn="just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lt-LT" sz="2800" b="1" dirty="0" smtClean="0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04.5.1-</a:t>
            </a:r>
            <a:r>
              <a:rPr lang="lt-LT" sz="2800" b="1" dirty="0" err="1" smtClean="0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TID</a:t>
            </a:r>
            <a:r>
              <a:rPr lang="lt-LT" sz="2800" b="1" dirty="0" smtClean="0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-R-514 </a:t>
            </a:r>
            <a:r>
              <a:rPr lang="lt-LT" sz="2800" b="1" dirty="0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priemonės </a:t>
            </a:r>
            <a:r>
              <a:rPr lang="lt-LT" sz="2800" b="1" dirty="0" smtClean="0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lt-LT" sz="2800" b="1" dirty="0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Darnaus </a:t>
            </a:r>
            <a:r>
              <a:rPr lang="lt-LT" sz="2800" b="1" dirty="0" err="1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judumo</a:t>
            </a:r>
            <a:r>
              <a:rPr lang="lt-LT" sz="2800" b="1" dirty="0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priemonių diegimas“ </a:t>
            </a:r>
            <a:r>
              <a:rPr lang="lt-LT" sz="2800" b="1" dirty="0" smtClean="0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finansuojama suma:</a:t>
            </a:r>
            <a:endParaRPr lang="lt-LT" sz="2800" b="1" dirty="0">
              <a:solidFill>
                <a:srgbClr val="054981"/>
              </a:solidFill>
              <a:effectLst>
                <a:outerShdw blurRad="50800" dist="38100" sx="1000" sy="1000" algn="l" rotWithShape="0">
                  <a:prstClr val="black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7063" eaLnBrk="0" fontAlgn="base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endParaRPr lang="lt-LT" altLang="lt-LT" sz="2800" b="1" dirty="0">
              <a:solidFill>
                <a:srgbClr val="054981"/>
              </a:solidFill>
              <a:effectLst>
                <a:outerShdw blurRad="50800" dist="38100" sx="1000" sy="1000" algn="l" rotWithShape="0">
                  <a:prstClr val="black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1702" y="1535477"/>
            <a:ext cx="8712967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lt-LT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Pagal aprašą Vilniui skiriama 8 </a:t>
            </a:r>
            <a:r>
              <a:rPr lang="lt-LT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463 543 </a:t>
            </a:r>
            <a:r>
              <a:rPr lang="lt-LT" sz="20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</a:t>
            </a:r>
            <a:r>
              <a:rPr lang="lt-LT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suma.</a:t>
            </a:r>
            <a:endParaRPr lang="lt-LT" sz="20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</a:pPr>
            <a:endParaRPr lang="lt-LT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</a:pPr>
            <a:r>
              <a:rPr lang="lt-LT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Vilniaus miestui reikia prisidėti 15 proc., tai yra </a:t>
            </a:r>
            <a:r>
              <a:rPr lang="lt-LT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1 493 566,41 </a:t>
            </a:r>
            <a:r>
              <a:rPr lang="lt-LT" sz="20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</a:t>
            </a:r>
            <a:r>
              <a:rPr lang="lt-LT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ct val="107000"/>
              </a:lnSpc>
            </a:pPr>
            <a:endParaRPr lang="lt-LT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</a:pPr>
            <a:r>
              <a:rPr lang="lt-LT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Iš viso būtų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lt-LT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957 109,41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</a:t>
            </a:r>
            <a:r>
              <a:rPr lang="lt-LT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lt-LT" sz="2400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</a:pPr>
            <a:endParaRPr lang="lt-LT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98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ė 30"/>
          <p:cNvGrpSpPr/>
          <p:nvPr/>
        </p:nvGrpSpPr>
        <p:grpSpPr>
          <a:xfrm>
            <a:off x="0" y="0"/>
            <a:ext cx="9146704" cy="549738"/>
            <a:chOff x="-1803" y="0"/>
            <a:chExt cx="9146704" cy="549738"/>
          </a:xfrm>
        </p:grpSpPr>
        <p:sp>
          <p:nvSpPr>
            <p:cNvPr id="3" name="Rectangle 9"/>
            <p:cNvSpPr>
              <a:spLocks noChangeArrowheads="1"/>
            </p:cNvSpPr>
            <p:nvPr/>
          </p:nvSpPr>
          <p:spPr bwMode="auto">
            <a:xfrm>
              <a:off x="-902" y="0"/>
              <a:ext cx="9144901" cy="549738"/>
            </a:xfrm>
            <a:prstGeom prst="rect">
              <a:avLst/>
            </a:prstGeom>
            <a:solidFill>
              <a:srgbClr val="7EA3C3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92075" indent="538163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altLang="lt-LT" sz="1700" b="1" spc="30" dirty="0">
                <a:solidFill>
                  <a:srgbClr val="FFFFFF"/>
                </a:solidFill>
                <a:effectLst>
                  <a:outerShdw blurRad="50800" dist="50800" algn="l" rotWithShape="0">
                    <a:srgbClr val="00457E">
                      <a:alpha val="50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9144901" cy="45719"/>
            </a:xfrm>
            <a:prstGeom prst="rect">
              <a:avLst/>
            </a:prstGeom>
            <a:solidFill>
              <a:srgbClr val="00457E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altLang="lt-LT" sz="27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2819" y="90000"/>
              <a:ext cx="7668344" cy="43200"/>
            </a:xfrm>
            <a:prstGeom prst="rect">
              <a:avLst/>
            </a:prstGeom>
            <a:solidFill>
              <a:srgbClr val="B3C9DB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altLang="lt-LT" sz="27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036496" y="46670"/>
              <a:ext cx="45719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altLang="lt-LT" sz="27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8964488" y="44624"/>
              <a:ext cx="45719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altLang="lt-LT" sz="27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8846761" y="44624"/>
              <a:ext cx="45719" cy="45719"/>
            </a:xfrm>
            <a:prstGeom prst="rect">
              <a:avLst/>
            </a:prstGeom>
            <a:solidFill>
              <a:srgbClr val="B3C9DB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altLang="lt-LT" sz="27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8604448" y="44624"/>
              <a:ext cx="45719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altLang="lt-LT" sz="27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8486721" y="44624"/>
              <a:ext cx="45719" cy="45719"/>
            </a:xfrm>
            <a:prstGeom prst="rect">
              <a:avLst/>
            </a:prstGeom>
            <a:solidFill>
              <a:srgbClr val="B3C9DB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altLang="lt-LT" sz="27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-1803" y="44451"/>
              <a:ext cx="8293580" cy="45719"/>
            </a:xfrm>
            <a:prstGeom prst="rect">
              <a:avLst/>
            </a:prstGeom>
            <a:solidFill>
              <a:srgbClr val="5A8AB2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altLang="lt-LT" sz="27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12" name="Paveikslėlis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80000"/>
              <a:ext cx="360040" cy="301075"/>
            </a:xfrm>
            <a:prstGeom prst="rect">
              <a:avLst/>
            </a:prstGeom>
            <a:effectLst>
              <a:outerShdw blurRad="50800" dist="25400" dir="5400000" algn="ctr" rotWithShape="0">
                <a:srgbClr val="00457E"/>
              </a:outerShdw>
            </a:effectLst>
          </p:spPr>
        </p:pic>
      </p:grpSp>
      <p:sp>
        <p:nvSpPr>
          <p:cNvPr id="17" name="Slide Number Placeholder 4"/>
          <p:cNvSpPr txBox="1">
            <a:spLocks noGrp="1"/>
          </p:cNvSpPr>
          <p:nvPr/>
        </p:nvSpPr>
        <p:spPr bwMode="auto">
          <a:xfrm>
            <a:off x="8723362" y="6496950"/>
            <a:ext cx="324496" cy="24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D75458B-D681-48A3-AFEF-ADA5226BC646}" type="slidenum">
              <a:rPr lang="de-AT" altLang="lt-LT" sz="1000">
                <a:solidFill>
                  <a:srgbClr val="7CA2C2"/>
                </a:solidFill>
                <a:latin typeface="Calibri" panose="020F0502020204030204" pitchFamily="34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AT" altLang="lt-LT" sz="1000" dirty="0">
              <a:solidFill>
                <a:srgbClr val="7CA2C2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6" name="Slide Number Placeholder 4">
            <a:extLst>
              <a:ext uri="{FF2B5EF4-FFF2-40B4-BE49-F238E27FC236}">
                <a16:creationId xmlns:a16="http://schemas.microsoft.com/office/drawing/2014/main" xmlns="" id="{1F55F4F2-6EEF-41E2-9E62-C4BC11B5106E}"/>
              </a:ext>
            </a:extLst>
          </p:cNvPr>
          <p:cNvSpPr txBox="1">
            <a:spLocks noGrp="1"/>
          </p:cNvSpPr>
          <p:nvPr/>
        </p:nvSpPr>
        <p:spPr bwMode="auto">
          <a:xfrm>
            <a:off x="8723362" y="6496950"/>
            <a:ext cx="324496" cy="24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D75458B-D681-48A3-AFEF-ADA5226BC646}" type="slidenum">
              <a:rPr lang="de-AT" altLang="lt-LT" sz="100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AT" altLang="lt-LT" sz="1000" dirty="0">
              <a:solidFill>
                <a:srgbClr val="FFFFFF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xmlns="" id="{834AFAE6-27E9-409F-9DB4-F285711A7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8560" y="548680"/>
            <a:ext cx="9552577" cy="49164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bIns="0" anchor="t" anchorCtr="0"/>
          <a:lstStyle/>
          <a:p>
            <a:pPr marL="627063" algn="just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lt-LT" sz="2400" b="1" dirty="0" err="1" smtClean="0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VMSA</a:t>
            </a:r>
            <a:r>
              <a:rPr lang="lt-LT" sz="2400" b="1" dirty="0" smtClean="0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2400" b="1" dirty="0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pritarė 2014–2020 metų Europos Sąjungos fondų investicijų veiksmų programos 4 prioriteto „Energijos efektyvumo ir atsinaujinančių išteklių energijos gamybos ir naudojimo skatinimas“ 04.5.1-</a:t>
            </a:r>
            <a:r>
              <a:rPr lang="lt-LT" sz="2400" b="1" dirty="0" err="1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TID</a:t>
            </a:r>
            <a:r>
              <a:rPr lang="lt-LT" sz="2400" b="1" dirty="0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-V-514 priemonės „Darnaus </a:t>
            </a:r>
            <a:r>
              <a:rPr lang="lt-LT" sz="2400" b="1" dirty="0" err="1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judumo</a:t>
            </a:r>
            <a:r>
              <a:rPr lang="lt-LT" sz="2400" b="1" dirty="0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priemonių diegimas“ projektų įgyvendinimui : </a:t>
            </a:r>
          </a:p>
          <a:p>
            <a:pPr marL="627063" algn="just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endParaRPr lang="lt-LT" sz="2800" b="1" dirty="0">
              <a:solidFill>
                <a:srgbClr val="054981"/>
              </a:solidFill>
              <a:effectLst>
                <a:outerShdw blurRad="50800" dist="38100" sx="1000" sy="1000" algn="l" rotWithShape="0">
                  <a:prstClr val="black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7063" eaLnBrk="0" fontAlgn="base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endParaRPr lang="lt-LT" altLang="lt-LT" sz="2800" b="1" dirty="0">
              <a:solidFill>
                <a:srgbClr val="054981"/>
              </a:solidFill>
              <a:effectLst>
                <a:outerShdw blurRad="50800" dist="38100" sx="1000" sy="1000" algn="l" rotWithShape="0">
                  <a:prstClr val="black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670384"/>
              </p:ext>
            </p:extLst>
          </p:nvPr>
        </p:nvGraphicFramePr>
        <p:xfrm>
          <a:off x="329798" y="2726094"/>
          <a:ext cx="8570755" cy="3733031"/>
        </p:xfrm>
        <a:graphic>
          <a:graphicData uri="http://schemas.openxmlformats.org/drawingml/2006/table">
            <a:tbl>
              <a:tblPr/>
              <a:tblGrid>
                <a:gridCol w="3032961"/>
                <a:gridCol w="5537794"/>
              </a:tblGrid>
              <a:tr h="314325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Priemonė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Dokumentai, kuriuose numatytas </a:t>
                      </a:r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priemonės</a:t>
                      </a:r>
                      <a:r>
                        <a:rPr lang="fi-FI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įgyvendinimas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0667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Viešojo transporto e-bilieto sistemos vystymas Vilniaus regione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ctr">
                        <a:buFont typeface="Arial" panose="020B0604020202020204" pitchFamily="34" charset="0"/>
                        <a:buChar char="•"/>
                      </a:pPr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Nacionalinės susisiekimo plėtros 2014-2022 m.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programa,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just" fontAlgn="ctr">
                        <a:buFont typeface="Arial" panose="020B0604020202020204" pitchFamily="34" charset="0"/>
                        <a:buChar char="•"/>
                      </a:pP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 </a:t>
                      </a:r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 LR Susisiekimo ministro įsakymas "DĖL ELEKTRONINIŲ KELEIVINIO TRANSPORTO BILIETŲ SISTEMŲ DIEGIMO KONCEPCIJOS PATVIRTINIMO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",</a:t>
                      </a:r>
                    </a:p>
                    <a:p>
                      <a:pPr marL="171450" indent="-171450" algn="just" fontAlgn="ctr">
                        <a:buFont typeface="Arial" panose="020B0604020202020204" pitchFamily="34" charset="0"/>
                        <a:buChar char="•"/>
                      </a:pP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Vilniaus </a:t>
                      </a:r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regiono plėtros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planas,</a:t>
                      </a:r>
                    </a:p>
                    <a:p>
                      <a:pPr marL="171450" indent="-171450" algn="just" fontAlgn="ctr">
                        <a:buFont typeface="Arial" panose="020B0604020202020204" pitchFamily="34" charset="0"/>
                        <a:buChar char="•"/>
                      </a:pP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Vilniaus </a:t>
                      </a:r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miesto 2010-2020 m. strateginis plėtros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planas,</a:t>
                      </a:r>
                    </a:p>
                    <a:p>
                      <a:pPr marL="171450" indent="-171450" algn="just" fontAlgn="ctr">
                        <a:buFont typeface="Arial" panose="020B0604020202020204" pitchFamily="34" charset="0"/>
                        <a:buChar char="•"/>
                      </a:pPr>
                      <a:r>
                        <a:rPr lang="lt-LT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SĮ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„Susisiekimo paslaugos“ 2015-2025 m. veiklos strategijos planas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000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Kilpinis eismo reguliavimas Vilniaus miesto senamiesčio branduolio teritorijoje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ctr">
                        <a:buFont typeface="Arial" panose="020B0604020202020204" pitchFamily="34" charset="0"/>
                        <a:buChar char="•"/>
                      </a:pPr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Vilniaus miesto 2010-2020 m. strateginis plėtros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planas,</a:t>
                      </a:r>
                    </a:p>
                    <a:p>
                      <a:pPr marL="171450" indent="-171450" algn="just" fontAlgn="ctr">
                        <a:buFont typeface="Arial" panose="020B0604020202020204" pitchFamily="34" charset="0"/>
                        <a:buChar char="•"/>
                      </a:pPr>
                      <a:r>
                        <a:rPr lang="lt-LT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SĮ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„Susisiekimo paslaugos“ 2015-2025 m. veiklos strategijos planas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Viešojo transporto eismo juostų plėtra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ctr">
                        <a:buFont typeface="Arial" panose="020B0604020202020204" pitchFamily="34" charset="0"/>
                        <a:buChar char="•"/>
                      </a:pPr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Vilniaus miesto 2010-2020 m. strateginis plėtros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planas</a:t>
                      </a:r>
                    </a:p>
                    <a:p>
                      <a:pPr marL="171450" indent="-171450" algn="just" fontAlgn="ctr">
                        <a:buFont typeface="Arial" panose="020B0604020202020204" pitchFamily="34" charset="0"/>
                        <a:buChar char="•"/>
                      </a:pPr>
                      <a:r>
                        <a:rPr lang="lt-LT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SĮ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„Susisiekimo paslaugos“ 2015-2025 m. veiklos strategijos planas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Dviračių ir kitų riedėjimo priemonių laikymo ir saugojimo infrastruktūros įrengimas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ctr">
                        <a:buFont typeface="Arial" panose="020B0604020202020204" pitchFamily="34" charset="0"/>
                        <a:buChar char="•"/>
                      </a:pPr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Vilniaus miesto 2010-2020 m. strateginis plėtros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planas</a:t>
                      </a:r>
                    </a:p>
                    <a:p>
                      <a:pPr marL="171450" indent="-171450" algn="just" fontAlgn="ctr">
                        <a:buFont typeface="Arial" panose="020B0604020202020204" pitchFamily="34" charset="0"/>
                        <a:buChar char="•"/>
                      </a:pPr>
                      <a:r>
                        <a:rPr lang="lt-LT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SĮ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„Susisiekimo paslaugos“ 2015-2025 m. veiklos strategijos planas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99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ė 30"/>
          <p:cNvGrpSpPr/>
          <p:nvPr/>
        </p:nvGrpSpPr>
        <p:grpSpPr>
          <a:xfrm>
            <a:off x="0" y="0"/>
            <a:ext cx="9146704" cy="549738"/>
            <a:chOff x="-1803" y="0"/>
            <a:chExt cx="9146704" cy="549738"/>
          </a:xfrm>
        </p:grpSpPr>
        <p:sp>
          <p:nvSpPr>
            <p:cNvPr id="3" name="Rectangle 9"/>
            <p:cNvSpPr>
              <a:spLocks noChangeArrowheads="1"/>
            </p:cNvSpPr>
            <p:nvPr/>
          </p:nvSpPr>
          <p:spPr bwMode="auto">
            <a:xfrm>
              <a:off x="-902" y="0"/>
              <a:ext cx="9144901" cy="549738"/>
            </a:xfrm>
            <a:prstGeom prst="rect">
              <a:avLst/>
            </a:prstGeom>
            <a:solidFill>
              <a:srgbClr val="7EA3C3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92075" indent="538163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altLang="lt-LT" sz="1700" b="1" spc="30" dirty="0">
                <a:solidFill>
                  <a:srgbClr val="FFFFFF"/>
                </a:solidFill>
                <a:effectLst>
                  <a:outerShdw blurRad="50800" dist="50800" algn="l" rotWithShape="0">
                    <a:srgbClr val="00457E">
                      <a:alpha val="50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9144901" cy="45719"/>
            </a:xfrm>
            <a:prstGeom prst="rect">
              <a:avLst/>
            </a:prstGeom>
            <a:solidFill>
              <a:srgbClr val="00457E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altLang="lt-LT" sz="27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2819" y="90000"/>
              <a:ext cx="7668344" cy="43200"/>
            </a:xfrm>
            <a:prstGeom prst="rect">
              <a:avLst/>
            </a:prstGeom>
            <a:solidFill>
              <a:srgbClr val="B3C9DB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altLang="lt-LT" sz="27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036496" y="46670"/>
              <a:ext cx="45719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altLang="lt-LT" sz="27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8964488" y="44624"/>
              <a:ext cx="45719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altLang="lt-LT" sz="27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8846761" y="44624"/>
              <a:ext cx="45719" cy="45719"/>
            </a:xfrm>
            <a:prstGeom prst="rect">
              <a:avLst/>
            </a:prstGeom>
            <a:solidFill>
              <a:srgbClr val="B3C9DB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altLang="lt-LT" sz="27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8604448" y="44624"/>
              <a:ext cx="45719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altLang="lt-LT" sz="27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8486721" y="44624"/>
              <a:ext cx="45719" cy="45719"/>
            </a:xfrm>
            <a:prstGeom prst="rect">
              <a:avLst/>
            </a:prstGeom>
            <a:solidFill>
              <a:srgbClr val="B3C9DB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altLang="lt-LT" sz="27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-1803" y="44451"/>
              <a:ext cx="8293580" cy="45719"/>
            </a:xfrm>
            <a:prstGeom prst="rect">
              <a:avLst/>
            </a:prstGeom>
            <a:solidFill>
              <a:srgbClr val="5A8AB2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altLang="lt-LT" sz="27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12" name="Paveikslėlis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80000"/>
              <a:ext cx="360040" cy="301075"/>
            </a:xfrm>
            <a:prstGeom prst="rect">
              <a:avLst/>
            </a:prstGeom>
            <a:effectLst>
              <a:outerShdw blurRad="50800" dist="25400" dir="5400000" algn="ctr" rotWithShape="0">
                <a:srgbClr val="00457E"/>
              </a:outerShdw>
            </a:effectLst>
          </p:spPr>
        </p:pic>
      </p:grpSp>
      <p:sp>
        <p:nvSpPr>
          <p:cNvPr id="17" name="Slide Number Placeholder 4"/>
          <p:cNvSpPr txBox="1">
            <a:spLocks noGrp="1"/>
          </p:cNvSpPr>
          <p:nvPr/>
        </p:nvSpPr>
        <p:spPr bwMode="auto">
          <a:xfrm>
            <a:off x="8723362" y="6496950"/>
            <a:ext cx="324496" cy="24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D75458B-D681-48A3-AFEF-ADA5226BC646}" type="slidenum">
              <a:rPr lang="de-AT" altLang="lt-LT" sz="1000">
                <a:solidFill>
                  <a:srgbClr val="7CA2C2"/>
                </a:solidFill>
                <a:latin typeface="Calibri" panose="020F0502020204030204" pitchFamily="34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AT" altLang="lt-LT" sz="1000" dirty="0">
              <a:solidFill>
                <a:srgbClr val="7CA2C2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6" name="Slide Number Placeholder 4">
            <a:extLst>
              <a:ext uri="{FF2B5EF4-FFF2-40B4-BE49-F238E27FC236}">
                <a16:creationId xmlns:a16="http://schemas.microsoft.com/office/drawing/2014/main" xmlns="" id="{1F55F4F2-6EEF-41E2-9E62-C4BC11B5106E}"/>
              </a:ext>
            </a:extLst>
          </p:cNvPr>
          <p:cNvSpPr txBox="1">
            <a:spLocks noGrp="1"/>
          </p:cNvSpPr>
          <p:nvPr/>
        </p:nvSpPr>
        <p:spPr bwMode="auto">
          <a:xfrm>
            <a:off x="8723362" y="6496950"/>
            <a:ext cx="324496" cy="24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D75458B-D681-48A3-AFEF-ADA5226BC646}" type="slidenum">
              <a:rPr lang="de-AT" altLang="lt-LT" sz="100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AT" altLang="lt-LT" sz="1000" dirty="0">
              <a:solidFill>
                <a:srgbClr val="FFFFFF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xmlns="" id="{834AFAE6-27E9-409F-9DB4-F285711A7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8560" y="476672"/>
            <a:ext cx="9552577" cy="49164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bIns="0" anchor="t" anchorCtr="0"/>
          <a:lstStyle/>
          <a:p>
            <a:pPr marL="627063" algn="just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lt-LT" sz="2800" b="1" dirty="0" smtClean="0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04.5.1-</a:t>
            </a:r>
            <a:r>
              <a:rPr lang="lt-LT" sz="2800" b="1" dirty="0" err="1" smtClean="0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TID</a:t>
            </a:r>
            <a:r>
              <a:rPr lang="lt-LT" sz="2800" b="1" dirty="0" smtClean="0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-R-514 </a:t>
            </a:r>
            <a:r>
              <a:rPr lang="lt-LT" sz="2800" b="1" dirty="0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priemonės </a:t>
            </a:r>
            <a:r>
              <a:rPr lang="lt-LT" sz="2800" b="1" dirty="0" smtClean="0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lt-LT" sz="2800" b="1" dirty="0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Darnaus </a:t>
            </a:r>
            <a:r>
              <a:rPr lang="lt-LT" sz="2800" b="1" dirty="0" err="1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judumo</a:t>
            </a:r>
            <a:r>
              <a:rPr lang="lt-LT" sz="2800" b="1" dirty="0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priemonių diegimas“ aprašą  yra finansuojamos šios </a:t>
            </a:r>
            <a:r>
              <a:rPr lang="lt-LT" sz="2800" b="1" dirty="0" smtClean="0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veiklos:</a:t>
            </a:r>
            <a:endParaRPr lang="lt-LT" sz="2800" b="1" dirty="0">
              <a:solidFill>
                <a:srgbClr val="054981"/>
              </a:solidFill>
              <a:effectLst>
                <a:outerShdw blurRad="50800" dist="38100" sx="1000" sy="1000" algn="l" rotWithShape="0">
                  <a:prstClr val="black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7063" eaLnBrk="0" fontAlgn="base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endParaRPr lang="lt-LT" altLang="lt-LT" sz="2800" b="1" dirty="0">
              <a:solidFill>
                <a:srgbClr val="054981"/>
              </a:solidFill>
              <a:effectLst>
                <a:outerShdw blurRad="50800" dist="38100" sx="1000" sy="1000" algn="l" rotWithShape="0">
                  <a:prstClr val="black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1702" y="1340768"/>
            <a:ext cx="8712967" cy="57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lt-LT" b="1" dirty="0" smtClean="0">
                <a:solidFill>
                  <a:srgbClr val="85C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Intelektinių </a:t>
            </a:r>
            <a:r>
              <a:rPr lang="lt-LT" b="1" dirty="0">
                <a:solidFill>
                  <a:srgbClr val="85C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transporto sistemų diegimas ir plėtra mieste:</a:t>
            </a:r>
          </a:p>
          <a:p>
            <a:pPr marL="342900" indent="-342900" algn="just" fontAlgn="base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lt-LT" sz="16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eismo srautams valdyti, kontroliuoti, informuoti apie eismo srautus ir sąlygas;</a:t>
            </a:r>
          </a:p>
          <a:p>
            <a:pPr marL="342900" indent="-342900" algn="just" fontAlgn="base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lt-LT" sz="16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elektroninių bilietų, integruoto atsiskaitymo už viešojo transporto paslaugas sistemoms viešajame transporte; </a:t>
            </a:r>
          </a:p>
          <a:p>
            <a:pPr marL="342900" indent="-342900" algn="just" fontAlgn="base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lt-LT" sz="1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kelionės tęstinumui užtikrinti ir jos kokybei gerinti (daugiarūšių maršrutų planavimo, paieškos, informavimo sistemos);</a:t>
            </a:r>
          </a:p>
          <a:p>
            <a:pPr marL="342900" indent="-342900" algn="just" fontAlgn="base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lt-LT" sz="1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specialiųjų poreikių turintiems žmonėms (informacinės ir viešojo transporto teikiamų paslaugų prieinamumo gerinimo sistemos</a:t>
            </a:r>
            <a:r>
              <a:rPr lang="lt-LT" sz="160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 fontAlgn="base">
              <a:lnSpc>
                <a:spcPct val="107000"/>
              </a:lnSpc>
              <a:buFont typeface="Wingdings" panose="05000000000000000000" pitchFamily="2" charset="2"/>
              <a:buChar char=""/>
            </a:pPr>
            <a:endParaRPr lang="lt-LT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lt-LT" b="1" i="1" dirty="0">
                <a:solidFill>
                  <a:srgbClr val="85C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Miesto gatvių ir kitos transporto infrastruktūros pritaikymas viešojo transporto poreikiams, lyninio transporto diegimas:</a:t>
            </a:r>
          </a:p>
          <a:p>
            <a:pPr marL="342900" indent="-342900" algn="just" fontAlgn="base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lt-LT" sz="1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viešojo transporto stotelės (kartu su jų įranga) ir įvažos į jas;</a:t>
            </a:r>
          </a:p>
          <a:p>
            <a:pPr marL="342900" indent="-342900" algn="just" fontAlgn="base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lt-LT" sz="1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troleibusų kontaktinio tinklo, elektrinių autobusų įkrovimo prieigų arba jų indukcinio įkrovimo infrastruktūra, alternatyvių degalų (suslėgtųjų arba suskystintųjų gamtinių dujų (</a:t>
            </a:r>
            <a:r>
              <a:rPr lang="lt-LT" sz="1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CNG</a:t>
            </a:r>
            <a:r>
              <a:rPr lang="lt-LT" sz="1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t-LT" sz="1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LNG</a:t>
            </a:r>
            <a:r>
              <a:rPr lang="lt-LT" sz="1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ir vandenilio) degalinės;</a:t>
            </a:r>
          </a:p>
          <a:p>
            <a:pPr marL="342900" indent="-342900" algn="just" fontAlgn="base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lt-LT" sz="1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stotys ir terminalai;</a:t>
            </a:r>
          </a:p>
          <a:p>
            <a:pPr marL="342900" indent="-342900" algn="just" fontAlgn="base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lt-LT" sz="16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viešojo transporto eismo pirmumo sistemų elementai (BRT (angl. Bus </a:t>
            </a:r>
            <a:r>
              <a:rPr lang="lt-LT" sz="16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Rapid</a:t>
            </a:r>
            <a:r>
              <a:rPr lang="lt-LT" sz="16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6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Transit</a:t>
            </a:r>
            <a:r>
              <a:rPr lang="lt-LT" sz="16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A juostos);</a:t>
            </a:r>
          </a:p>
          <a:p>
            <a:pPr marL="342900" indent="-342900" algn="just" fontAlgn="base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lt-LT" sz="1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viešojo vandens transporto infrastruktūra (upių ir kitų vandens telkinių prieplaukos, farvaterio gilinimas ir žymėjimas);</a:t>
            </a:r>
          </a:p>
          <a:p>
            <a:pPr marL="342900" indent="-342900" algn="just" fontAlgn="base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lt-LT" sz="1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lyninis transportas.</a:t>
            </a:r>
          </a:p>
          <a:p>
            <a:pPr algn="just" fontAlgn="base">
              <a:lnSpc>
                <a:spcPct val="107000"/>
              </a:lnSpc>
            </a:pPr>
            <a:endParaRPr lang="lt-LT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4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ė 30"/>
          <p:cNvGrpSpPr/>
          <p:nvPr/>
        </p:nvGrpSpPr>
        <p:grpSpPr>
          <a:xfrm>
            <a:off x="0" y="0"/>
            <a:ext cx="9146704" cy="549738"/>
            <a:chOff x="-1803" y="0"/>
            <a:chExt cx="9146704" cy="549738"/>
          </a:xfrm>
        </p:grpSpPr>
        <p:sp>
          <p:nvSpPr>
            <p:cNvPr id="3" name="Rectangle 9"/>
            <p:cNvSpPr>
              <a:spLocks noChangeArrowheads="1"/>
            </p:cNvSpPr>
            <p:nvPr/>
          </p:nvSpPr>
          <p:spPr bwMode="auto">
            <a:xfrm>
              <a:off x="-902" y="0"/>
              <a:ext cx="9144901" cy="549738"/>
            </a:xfrm>
            <a:prstGeom prst="rect">
              <a:avLst/>
            </a:prstGeom>
            <a:solidFill>
              <a:srgbClr val="7EA3C3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92075" indent="538163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altLang="lt-LT" sz="1700" b="1" spc="30" dirty="0">
                <a:solidFill>
                  <a:srgbClr val="FFFFFF"/>
                </a:solidFill>
                <a:effectLst>
                  <a:outerShdw blurRad="50800" dist="50800" algn="l" rotWithShape="0">
                    <a:srgbClr val="00457E">
                      <a:alpha val="50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9144901" cy="45719"/>
            </a:xfrm>
            <a:prstGeom prst="rect">
              <a:avLst/>
            </a:prstGeom>
            <a:solidFill>
              <a:srgbClr val="00457E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altLang="lt-LT" sz="27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2819" y="90000"/>
              <a:ext cx="7668344" cy="43200"/>
            </a:xfrm>
            <a:prstGeom prst="rect">
              <a:avLst/>
            </a:prstGeom>
            <a:solidFill>
              <a:srgbClr val="B3C9DB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altLang="lt-LT" sz="27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036496" y="46670"/>
              <a:ext cx="45719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altLang="lt-LT" sz="27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8964488" y="44624"/>
              <a:ext cx="45719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altLang="lt-LT" sz="27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8846761" y="44624"/>
              <a:ext cx="45719" cy="45719"/>
            </a:xfrm>
            <a:prstGeom prst="rect">
              <a:avLst/>
            </a:prstGeom>
            <a:solidFill>
              <a:srgbClr val="B3C9DB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altLang="lt-LT" sz="27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8604448" y="44624"/>
              <a:ext cx="45719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altLang="lt-LT" sz="27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8486721" y="44624"/>
              <a:ext cx="45719" cy="45719"/>
            </a:xfrm>
            <a:prstGeom prst="rect">
              <a:avLst/>
            </a:prstGeom>
            <a:solidFill>
              <a:srgbClr val="B3C9DB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altLang="lt-LT" sz="27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-1803" y="44451"/>
              <a:ext cx="8293580" cy="45719"/>
            </a:xfrm>
            <a:prstGeom prst="rect">
              <a:avLst/>
            </a:prstGeom>
            <a:solidFill>
              <a:srgbClr val="5A8AB2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altLang="lt-LT" sz="27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12" name="Paveikslėlis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80000"/>
              <a:ext cx="360040" cy="301075"/>
            </a:xfrm>
            <a:prstGeom prst="rect">
              <a:avLst/>
            </a:prstGeom>
            <a:effectLst>
              <a:outerShdw blurRad="50800" dist="25400" dir="5400000" algn="ctr" rotWithShape="0">
                <a:srgbClr val="00457E"/>
              </a:outerShdw>
            </a:effectLst>
          </p:spPr>
        </p:pic>
      </p:grpSp>
      <p:sp>
        <p:nvSpPr>
          <p:cNvPr id="17" name="Slide Number Placeholder 4"/>
          <p:cNvSpPr txBox="1">
            <a:spLocks noGrp="1"/>
          </p:cNvSpPr>
          <p:nvPr/>
        </p:nvSpPr>
        <p:spPr bwMode="auto">
          <a:xfrm>
            <a:off x="8723362" y="6496950"/>
            <a:ext cx="324496" cy="24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D75458B-D681-48A3-AFEF-ADA5226BC646}" type="slidenum">
              <a:rPr lang="de-AT" altLang="lt-LT" sz="1000">
                <a:solidFill>
                  <a:srgbClr val="7CA2C2"/>
                </a:solidFill>
                <a:latin typeface="Calibri" panose="020F0502020204030204" pitchFamily="34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AT" altLang="lt-LT" sz="1000" dirty="0">
              <a:solidFill>
                <a:srgbClr val="7CA2C2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6" name="Slide Number Placeholder 4">
            <a:extLst>
              <a:ext uri="{FF2B5EF4-FFF2-40B4-BE49-F238E27FC236}">
                <a16:creationId xmlns:a16="http://schemas.microsoft.com/office/drawing/2014/main" xmlns="" id="{1F55F4F2-6EEF-41E2-9E62-C4BC11B5106E}"/>
              </a:ext>
            </a:extLst>
          </p:cNvPr>
          <p:cNvSpPr txBox="1">
            <a:spLocks noGrp="1"/>
          </p:cNvSpPr>
          <p:nvPr/>
        </p:nvSpPr>
        <p:spPr bwMode="auto">
          <a:xfrm>
            <a:off x="8723362" y="6496950"/>
            <a:ext cx="324496" cy="24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D75458B-D681-48A3-AFEF-ADA5226BC646}" type="slidenum">
              <a:rPr lang="de-AT" altLang="lt-LT" sz="100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AT" altLang="lt-LT" sz="1000" dirty="0">
              <a:solidFill>
                <a:srgbClr val="FFFFFF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xmlns="" id="{834AFAE6-27E9-409F-9DB4-F285711A7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8560" y="476672"/>
            <a:ext cx="9552577" cy="49164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bIns="0" anchor="t" anchorCtr="0"/>
          <a:lstStyle/>
          <a:p>
            <a:pPr marL="627063" algn="just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lt-LT" sz="2800" b="1" dirty="0" smtClean="0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04.5.1-</a:t>
            </a:r>
            <a:r>
              <a:rPr lang="lt-LT" sz="2800" b="1" dirty="0" err="1" smtClean="0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TID</a:t>
            </a:r>
            <a:r>
              <a:rPr lang="lt-LT" sz="2800" b="1" dirty="0" smtClean="0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-R-514 </a:t>
            </a:r>
            <a:r>
              <a:rPr lang="lt-LT" sz="2800" b="1" dirty="0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priemonės </a:t>
            </a:r>
            <a:r>
              <a:rPr lang="lt-LT" sz="2800" b="1" dirty="0" smtClean="0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lt-LT" sz="2800" b="1" dirty="0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Darnaus </a:t>
            </a:r>
            <a:r>
              <a:rPr lang="lt-LT" sz="2800" b="1" dirty="0" err="1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judumo</a:t>
            </a:r>
            <a:r>
              <a:rPr lang="lt-LT" sz="2800" b="1" dirty="0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priemonių diegimas“ aprašą  yra finansuojamos šios veiklos:</a:t>
            </a:r>
          </a:p>
          <a:p>
            <a:pPr marL="627063" eaLnBrk="0" fontAlgn="base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endParaRPr lang="lt-LT" altLang="lt-LT" sz="2800" b="1" dirty="0">
              <a:solidFill>
                <a:srgbClr val="054981"/>
              </a:solidFill>
              <a:effectLst>
                <a:outerShdw blurRad="50800" dist="38100" sx="1000" sy="1000" algn="l" rotWithShape="0">
                  <a:prstClr val="black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496" y="1311790"/>
            <a:ext cx="9048521" cy="5196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lt-LT" b="1" dirty="0">
                <a:solidFill>
                  <a:srgbClr val="85C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Miesto transporto infrastruktūros pritaikymas specialiųjų poreikių turintiems žmonėms:</a:t>
            </a:r>
          </a:p>
          <a:p>
            <a:pPr marL="342900" indent="-342900" algn="just" fontAlgn="base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lt-LT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pritaikomi gatvių elementai (šaligatviai, pėsčiųjų takai, perėjos ir kt.);</a:t>
            </a:r>
          </a:p>
          <a:p>
            <a:pPr marL="342900" indent="-342900" algn="just" fontAlgn="base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lt-LT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diegiami specialiųjų poreikių turintiems žmonėms aktualūs susisiekimo informacijos (vaizdinės, garsinės, pateikiamos </a:t>
            </a:r>
            <a:r>
              <a:rPr lang="lt-LT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taktiliniu</a:t>
            </a:r>
            <a:r>
              <a:rPr lang="lt-LT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būdu (iškilūs, grublėti paviršiai, vedimo takai ir kt.) ar Brailio raštu) sprendimai.   </a:t>
            </a:r>
            <a:endParaRPr lang="lt-LT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</a:pPr>
            <a:endParaRPr lang="lt-LT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lt-LT" b="1" dirty="0">
                <a:solidFill>
                  <a:srgbClr val="85C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Viešojo ir privataus transporto sąveikos sistemų, dviračių infrastruktūros ir jos  sistemų diegimas ir plėtra:</a:t>
            </a:r>
          </a:p>
          <a:p>
            <a:pPr marL="342900" indent="-342900" algn="just" fontAlgn="base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lt-LT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privačiojo ir viešojo transporto jungties aikštelės (angl. </a:t>
            </a:r>
            <a:r>
              <a:rPr lang="lt-LT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Park&amp;Ride</a:t>
            </a:r>
            <a:r>
              <a:rPr lang="lt-LT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342900" indent="-342900" algn="just" fontAlgn="base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lt-LT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dviračių ir viešojo transporto jungties aikštelės (angl. </a:t>
            </a:r>
            <a:r>
              <a:rPr lang="lt-LT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Bike&amp;Ride</a:t>
            </a:r>
            <a:r>
              <a:rPr lang="lt-LT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342900" indent="-342900" algn="just" fontAlgn="base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lt-LT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viešųjų dviračių dalijimosi sistemos (angl. </a:t>
            </a:r>
            <a:r>
              <a:rPr lang="lt-LT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Bike</a:t>
            </a:r>
            <a:r>
              <a:rPr lang="lt-LT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Sharing</a:t>
            </a:r>
            <a:r>
              <a:rPr lang="lt-LT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342900" indent="-342900" algn="just" fontAlgn="base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lt-LT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elektrinių transporto priemonių (išskyrus elektromobilius) viešosios įkrovimo prieigos;</a:t>
            </a:r>
          </a:p>
          <a:p>
            <a:pPr marL="342900" indent="-342900" algn="just" fontAlgn="base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lt-LT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dviratininkų keltuvai kalvotose vietovėse ir dviratininkų ir pėsčiųjų persikėlimo per vandens telkinius priemonės;</a:t>
            </a:r>
          </a:p>
          <a:p>
            <a:pPr marL="342900" indent="-342900" algn="just" fontAlgn="base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lt-LT" sz="16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dviračių saugojimo infrastruktūra</a:t>
            </a:r>
            <a:r>
              <a:rPr lang="lt-LT" sz="1600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ct val="107000"/>
              </a:lnSpc>
            </a:pPr>
            <a:endParaRPr lang="lt-LT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lt-LT" sz="1600" b="1" dirty="0">
                <a:solidFill>
                  <a:srgbClr val="85C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Viešojo transporto saugumo įrangos diegimas ir </a:t>
            </a:r>
            <a:r>
              <a:rPr lang="lt-LT" sz="1600" b="1" dirty="0" smtClean="0">
                <a:solidFill>
                  <a:srgbClr val="85C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plėtra:</a:t>
            </a:r>
            <a:endParaRPr lang="lt-LT" sz="1600" b="1" dirty="0">
              <a:solidFill>
                <a:srgbClr val="85C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lt-LT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lt-LT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transporto saugumo (stebėsenos, pagalbos iškvietimo) įranga;</a:t>
            </a:r>
          </a:p>
          <a:p>
            <a:pPr marL="342900" indent="-342900" algn="just" fontAlgn="base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lt-LT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antialkoholinio variklio užrakto (angl. </a:t>
            </a:r>
            <a:r>
              <a:rPr lang="lt-LT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alcolock</a:t>
            </a:r>
            <a:r>
              <a:rPr lang="lt-LT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sistema.</a:t>
            </a:r>
          </a:p>
        </p:txBody>
      </p:sp>
    </p:spTree>
    <p:extLst>
      <p:ext uri="{BB962C8B-B14F-4D97-AF65-F5344CB8AC3E}">
        <p14:creationId xmlns:p14="http://schemas.microsoft.com/office/powerpoint/2010/main" val="420660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ė 30"/>
          <p:cNvGrpSpPr/>
          <p:nvPr/>
        </p:nvGrpSpPr>
        <p:grpSpPr>
          <a:xfrm>
            <a:off x="0" y="0"/>
            <a:ext cx="9146704" cy="549738"/>
            <a:chOff x="-1803" y="0"/>
            <a:chExt cx="9146704" cy="549738"/>
          </a:xfrm>
        </p:grpSpPr>
        <p:sp>
          <p:nvSpPr>
            <p:cNvPr id="3" name="Rectangle 9"/>
            <p:cNvSpPr>
              <a:spLocks noChangeArrowheads="1"/>
            </p:cNvSpPr>
            <p:nvPr/>
          </p:nvSpPr>
          <p:spPr bwMode="auto">
            <a:xfrm>
              <a:off x="-902" y="0"/>
              <a:ext cx="9144901" cy="549738"/>
            </a:xfrm>
            <a:prstGeom prst="rect">
              <a:avLst/>
            </a:prstGeom>
            <a:solidFill>
              <a:srgbClr val="7EA3C3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92075" indent="538163" eaLnBrk="0" hangingPunct="0">
                <a:lnSpc>
                  <a:spcPts val="3000"/>
                </a:lnSpc>
              </a:pPr>
              <a:endParaRPr lang="pt-BR" altLang="lt-LT" sz="1700" b="1" spc="30" dirty="0">
                <a:solidFill>
                  <a:schemeClr val="bg1"/>
                </a:solidFill>
                <a:effectLst>
                  <a:outerShdw blurRad="50800" dist="50800" algn="l" rotWithShape="0">
                    <a:srgbClr val="00457E">
                      <a:alpha val="50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9144901" cy="45719"/>
            </a:xfrm>
            <a:prstGeom prst="rect">
              <a:avLst/>
            </a:prstGeom>
            <a:solidFill>
              <a:srgbClr val="00457E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2819" y="90000"/>
              <a:ext cx="7668344" cy="43200"/>
            </a:xfrm>
            <a:prstGeom prst="rect">
              <a:avLst/>
            </a:prstGeom>
            <a:solidFill>
              <a:srgbClr val="B3C9DB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036496" y="46670"/>
              <a:ext cx="45719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8964488" y="44624"/>
              <a:ext cx="45719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8846761" y="44624"/>
              <a:ext cx="45719" cy="45719"/>
            </a:xfrm>
            <a:prstGeom prst="rect">
              <a:avLst/>
            </a:prstGeom>
            <a:solidFill>
              <a:srgbClr val="B3C9DB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8604448" y="44624"/>
              <a:ext cx="45719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8486721" y="44624"/>
              <a:ext cx="45719" cy="45719"/>
            </a:xfrm>
            <a:prstGeom prst="rect">
              <a:avLst/>
            </a:prstGeom>
            <a:solidFill>
              <a:srgbClr val="B3C9DB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-1803" y="44451"/>
              <a:ext cx="8293580" cy="45719"/>
            </a:xfrm>
            <a:prstGeom prst="rect">
              <a:avLst/>
            </a:prstGeom>
            <a:solidFill>
              <a:srgbClr val="5A8AB2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12" name="Paveikslėlis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80000"/>
              <a:ext cx="360040" cy="301075"/>
            </a:xfrm>
            <a:prstGeom prst="rect">
              <a:avLst/>
            </a:prstGeom>
            <a:effectLst>
              <a:outerShdw blurRad="50800" dist="25400" dir="5400000" algn="ctr" rotWithShape="0">
                <a:srgbClr val="00457E"/>
              </a:outerShdw>
            </a:effectLst>
          </p:spPr>
        </p:pic>
      </p:grpSp>
      <p:sp>
        <p:nvSpPr>
          <p:cNvPr id="17" name="Slide Number Placeholder 4"/>
          <p:cNvSpPr txBox="1">
            <a:spLocks noGrp="1"/>
          </p:cNvSpPr>
          <p:nvPr/>
        </p:nvSpPr>
        <p:spPr bwMode="auto">
          <a:xfrm>
            <a:off x="8723362" y="6496950"/>
            <a:ext cx="324496" cy="24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D75458B-D681-48A3-AFEF-ADA5226BC646}" type="slidenum">
              <a:rPr lang="de-AT" altLang="lt-LT" sz="1000">
                <a:solidFill>
                  <a:srgbClr val="7CA2C2"/>
                </a:solidFill>
                <a:latin typeface="Calibri" panose="020F0502020204030204" pitchFamily="34" charset="0"/>
              </a:rPr>
              <a:pPr algn="r"/>
              <a:t>6</a:t>
            </a:fld>
            <a:endParaRPr lang="de-AT" altLang="lt-LT" sz="1000" dirty="0">
              <a:solidFill>
                <a:srgbClr val="7CA2C2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Slide Number Placeholder 4">
            <a:extLst>
              <a:ext uri="{FF2B5EF4-FFF2-40B4-BE49-F238E27FC236}">
                <a16:creationId xmlns="" xmlns:a16="http://schemas.microsoft.com/office/drawing/2014/main" id="{1F55F4F2-6EEF-41E2-9E62-C4BC11B5106E}"/>
              </a:ext>
            </a:extLst>
          </p:cNvPr>
          <p:cNvSpPr txBox="1">
            <a:spLocks noGrp="1"/>
          </p:cNvSpPr>
          <p:nvPr/>
        </p:nvSpPr>
        <p:spPr bwMode="auto">
          <a:xfrm>
            <a:off x="8723362" y="6496950"/>
            <a:ext cx="324496" cy="24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D75458B-D681-48A3-AFEF-ADA5226BC646}" type="slidenum">
              <a:rPr lang="de-AT" altLang="lt-LT" sz="1000">
                <a:solidFill>
                  <a:srgbClr val="FFFFFF"/>
                </a:solidFill>
                <a:latin typeface="Calibri" panose="020F0502020204030204" pitchFamily="34" charset="0"/>
              </a:rPr>
              <a:pPr algn="r"/>
              <a:t>6</a:t>
            </a:fld>
            <a:endParaRPr lang="de-AT" altLang="lt-LT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="" xmlns:a16="http://schemas.microsoft.com/office/drawing/2014/main" id="{834AFAE6-27E9-409F-9DB4-F285711A7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8560" y="489082"/>
            <a:ext cx="9552577" cy="49164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bIns="0" anchor="t" anchorCtr="0"/>
          <a:lstStyle/>
          <a:p>
            <a:pPr marL="627063" algn="just" eaLnBrk="0" hangingPunct="0">
              <a:lnSpc>
                <a:spcPts val="3000"/>
              </a:lnSpc>
            </a:pPr>
            <a:r>
              <a:rPr lang="lt-LT" sz="2800" b="1" dirty="0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Intelektinių transporto sistemų diegimas ir plėtra mieste</a:t>
            </a:r>
          </a:p>
          <a:p>
            <a:pPr marL="627063" eaLnBrk="0" hangingPunct="0">
              <a:lnSpc>
                <a:spcPts val="4500"/>
              </a:lnSpc>
            </a:pPr>
            <a:endParaRPr lang="lt-LT" altLang="lt-LT" sz="2800" b="1" dirty="0">
              <a:solidFill>
                <a:srgbClr val="054981"/>
              </a:solidFill>
              <a:effectLst>
                <a:outerShdw blurRad="50800" dist="38100" sx="1000" sy="1000" algn="l" rotWithShape="0">
                  <a:prstClr val="black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1314" y="1038820"/>
            <a:ext cx="8830695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lt-LT" sz="2000" b="1" i="1" dirty="0">
                <a:solidFill>
                  <a:srgbClr val="85C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elektroninių bilietų, integruoto atsiskaitymo už viešojo transporto paslaugas sistemoms viešajame transporte</a:t>
            </a: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lt-LT" sz="2000" b="1" i="1" dirty="0">
              <a:solidFill>
                <a:srgbClr val="85C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9152" y="1794779"/>
            <a:ext cx="43615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1600" b="1" dirty="0">
                <a:latin typeface="Calibri" panose="020F0502020204030204" pitchFamily="34" charset="0"/>
                <a:ea typeface="Calibri" panose="020F0502020204030204" pitchFamily="34" charset="0"/>
              </a:rPr>
              <a:t>Siūloma atnaujinti e-bilieto </a:t>
            </a:r>
            <a:r>
              <a:rPr lang="lt-LT" sz="16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sistemą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600" b="1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kuri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 bus </a:t>
            </a:r>
            <a:r>
              <a:rPr lang="en-US" sz="1600" b="1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atvira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ir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lt-LT" sz="16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skirta visam Regionui.</a:t>
            </a:r>
            <a:endParaRPr lang="en-US" sz="1600" b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lt-LT" sz="16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lt-LT" sz="1600" dirty="0"/>
          </a:p>
        </p:txBody>
      </p:sp>
      <p:sp>
        <p:nvSpPr>
          <p:cNvPr id="16" name="Rectangle 15"/>
          <p:cNvSpPr/>
          <p:nvPr/>
        </p:nvSpPr>
        <p:spPr>
          <a:xfrm>
            <a:off x="1" y="2438893"/>
            <a:ext cx="4450684" cy="425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lt-LT" sz="1600" b="1" dirty="0">
                <a:latin typeface="Calibri" panose="020F0502020204030204" pitchFamily="34" charset="0"/>
              </a:rPr>
              <a:t>Laukiami rezultatai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t-L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Sudaryta galimybė gretimų savivaldybių integracijai į bendrą Viešojo transporto sistemą;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t-L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Gerina visų viešojo transporto naudotojų kelionių sąlygas, nes vartotojams nereikia turėti kelių skirtingų bilietų, naudotis skirtingomis </a:t>
            </a:r>
            <a:r>
              <a:rPr lang="lt-LT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sistemomis</a:t>
            </a:r>
            <a:r>
              <a:rPr lang="lt-L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t-L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Užtikrina viešojo transporto maršrutų derinimą ir savalaikę viešojo transporto sistemos plėtrą į </a:t>
            </a:r>
            <a:r>
              <a:rPr lang="lt-LT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regioną;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t-LT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Sudaryta galimybė integruoti geležinkelių sistemą į viešojo transporto sistemą.</a:t>
            </a:r>
            <a:endParaRPr lang="lt-L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lt-LT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Pagal 514 aprašą turi būti įgyvendintos 2 </a:t>
            </a:r>
            <a:r>
              <a:rPr lang="lt-LT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lt-LT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priemonės iki 2023 m.</a:t>
            </a:r>
            <a:endParaRPr lang="lt-LT" sz="1600" dirty="0"/>
          </a:p>
        </p:txBody>
      </p:sp>
      <p:pic>
        <p:nvPicPr>
          <p:cNvPr id="25" name="Picture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24091"/>
            <a:ext cx="4748195" cy="529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 bwMode="auto">
          <a:xfrm>
            <a:off x="6804248" y="5733256"/>
            <a:ext cx="1847106" cy="88865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/>
        </p:spPr>
        <p:txBody>
          <a:bodyPr rtlCol="0" anchor="ctr"/>
          <a:lstStyle/>
          <a:p>
            <a:pPr algn="ctr">
              <a:lnSpc>
                <a:spcPct val="80000"/>
              </a:lnSpc>
              <a:buFontTx/>
              <a:buNone/>
            </a:pPr>
            <a:endParaRPr lang="lt-LT" sz="1400" b="1" dirty="0">
              <a:solidFill>
                <a:srgbClr val="CC66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97919" y="5014917"/>
            <a:ext cx="252028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lt-LT" sz="1200" b="1" i="1" dirty="0">
                <a:latin typeface="Calibri" panose="020F0502020204030204" pitchFamily="34" charset="0"/>
                <a:ea typeface="Calibri" panose="020F0502020204030204" pitchFamily="34" charset="0"/>
              </a:rPr>
              <a:t>Darbo reikalais keliaujančių asmenų procentas iš Vilniaus </a:t>
            </a:r>
            <a:r>
              <a:rPr lang="lt-LT" sz="1200" b="1" i="1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region</a:t>
            </a:r>
            <a:r>
              <a:rPr lang="en-US" sz="1200" b="1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lt-LT" sz="1200" b="1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 į Vilniaus miestą</a:t>
            </a:r>
            <a:endParaRPr lang="lt-LT" sz="1200" i="1" dirty="0"/>
          </a:p>
        </p:txBody>
      </p:sp>
    </p:spTree>
    <p:extLst>
      <p:ext uri="{BB962C8B-B14F-4D97-AF65-F5344CB8AC3E}">
        <p14:creationId xmlns:p14="http://schemas.microsoft.com/office/powerpoint/2010/main" val="195038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ė 30"/>
          <p:cNvGrpSpPr/>
          <p:nvPr/>
        </p:nvGrpSpPr>
        <p:grpSpPr>
          <a:xfrm>
            <a:off x="0" y="0"/>
            <a:ext cx="9146704" cy="549738"/>
            <a:chOff x="-1803" y="0"/>
            <a:chExt cx="9146704" cy="549738"/>
          </a:xfrm>
        </p:grpSpPr>
        <p:sp>
          <p:nvSpPr>
            <p:cNvPr id="3" name="Rectangle 9"/>
            <p:cNvSpPr>
              <a:spLocks noChangeArrowheads="1"/>
            </p:cNvSpPr>
            <p:nvPr/>
          </p:nvSpPr>
          <p:spPr bwMode="auto">
            <a:xfrm>
              <a:off x="-902" y="0"/>
              <a:ext cx="9144901" cy="549738"/>
            </a:xfrm>
            <a:prstGeom prst="rect">
              <a:avLst/>
            </a:prstGeom>
            <a:solidFill>
              <a:srgbClr val="7EA3C3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92075" indent="538163" eaLnBrk="0" hangingPunct="0">
                <a:lnSpc>
                  <a:spcPts val="3000"/>
                </a:lnSpc>
              </a:pPr>
              <a:endParaRPr lang="pt-BR" altLang="lt-LT" sz="1700" b="1" spc="30" dirty="0">
                <a:solidFill>
                  <a:schemeClr val="bg1"/>
                </a:solidFill>
                <a:effectLst>
                  <a:outerShdw blurRad="50800" dist="50800" algn="l" rotWithShape="0">
                    <a:srgbClr val="00457E">
                      <a:alpha val="50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9144901" cy="45719"/>
            </a:xfrm>
            <a:prstGeom prst="rect">
              <a:avLst/>
            </a:prstGeom>
            <a:solidFill>
              <a:srgbClr val="00457E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2819" y="90000"/>
              <a:ext cx="7668344" cy="43200"/>
            </a:xfrm>
            <a:prstGeom prst="rect">
              <a:avLst/>
            </a:prstGeom>
            <a:solidFill>
              <a:srgbClr val="B3C9DB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036496" y="46670"/>
              <a:ext cx="45719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8964488" y="44624"/>
              <a:ext cx="45719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8846761" y="44624"/>
              <a:ext cx="45719" cy="45719"/>
            </a:xfrm>
            <a:prstGeom prst="rect">
              <a:avLst/>
            </a:prstGeom>
            <a:solidFill>
              <a:srgbClr val="B3C9DB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8604448" y="44624"/>
              <a:ext cx="45719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8486721" y="44624"/>
              <a:ext cx="45719" cy="45719"/>
            </a:xfrm>
            <a:prstGeom prst="rect">
              <a:avLst/>
            </a:prstGeom>
            <a:solidFill>
              <a:srgbClr val="B3C9DB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-1803" y="44451"/>
              <a:ext cx="8293580" cy="45719"/>
            </a:xfrm>
            <a:prstGeom prst="rect">
              <a:avLst/>
            </a:prstGeom>
            <a:solidFill>
              <a:srgbClr val="5A8AB2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12" name="Paveikslėlis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80000"/>
              <a:ext cx="360040" cy="301075"/>
            </a:xfrm>
            <a:prstGeom prst="rect">
              <a:avLst/>
            </a:prstGeom>
            <a:effectLst>
              <a:outerShdw blurRad="50800" dist="25400" dir="5400000" algn="ctr" rotWithShape="0">
                <a:srgbClr val="00457E"/>
              </a:outerShdw>
            </a:effectLst>
          </p:spPr>
        </p:pic>
      </p:grpSp>
      <p:sp>
        <p:nvSpPr>
          <p:cNvPr id="17" name="Slide Number Placeholder 4"/>
          <p:cNvSpPr txBox="1">
            <a:spLocks noGrp="1"/>
          </p:cNvSpPr>
          <p:nvPr/>
        </p:nvSpPr>
        <p:spPr bwMode="auto">
          <a:xfrm>
            <a:off x="8723362" y="6496950"/>
            <a:ext cx="324496" cy="24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D75458B-D681-48A3-AFEF-ADA5226BC646}" type="slidenum">
              <a:rPr lang="de-AT" altLang="lt-LT" sz="1000">
                <a:solidFill>
                  <a:srgbClr val="7CA2C2"/>
                </a:solidFill>
                <a:latin typeface="Calibri" panose="020F0502020204030204" pitchFamily="34" charset="0"/>
              </a:rPr>
              <a:pPr algn="r"/>
              <a:t>7</a:t>
            </a:fld>
            <a:endParaRPr lang="de-AT" altLang="lt-LT" sz="1000" dirty="0">
              <a:solidFill>
                <a:srgbClr val="7CA2C2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Slide Number Placeholder 4">
            <a:extLst>
              <a:ext uri="{FF2B5EF4-FFF2-40B4-BE49-F238E27FC236}">
                <a16:creationId xmlns:a16="http://schemas.microsoft.com/office/drawing/2014/main" xmlns="" id="{1F55F4F2-6EEF-41E2-9E62-C4BC11B5106E}"/>
              </a:ext>
            </a:extLst>
          </p:cNvPr>
          <p:cNvSpPr txBox="1">
            <a:spLocks noGrp="1"/>
          </p:cNvSpPr>
          <p:nvPr/>
        </p:nvSpPr>
        <p:spPr bwMode="auto">
          <a:xfrm>
            <a:off x="8723362" y="6496950"/>
            <a:ext cx="324496" cy="24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D75458B-D681-48A3-AFEF-ADA5226BC646}" type="slidenum">
              <a:rPr lang="de-AT" altLang="lt-LT" sz="1000">
                <a:solidFill>
                  <a:srgbClr val="FFFFFF"/>
                </a:solidFill>
                <a:latin typeface="Calibri" panose="020F0502020204030204" pitchFamily="34" charset="0"/>
              </a:rPr>
              <a:pPr algn="r"/>
              <a:t>7</a:t>
            </a:fld>
            <a:endParaRPr lang="de-AT" altLang="lt-LT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xmlns="" id="{834AFAE6-27E9-409F-9DB4-F285711A7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8560" y="489082"/>
            <a:ext cx="9552577" cy="49164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bIns="0" anchor="t" anchorCtr="0"/>
          <a:lstStyle/>
          <a:p>
            <a:pPr marL="627063" algn="just" eaLnBrk="0" hangingPunct="0">
              <a:lnSpc>
                <a:spcPts val="3000"/>
              </a:lnSpc>
            </a:pPr>
            <a:r>
              <a:rPr lang="lt-LT" sz="2800" b="1" dirty="0" smtClean="0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Intelektinių </a:t>
            </a:r>
            <a:r>
              <a:rPr lang="lt-LT" sz="2800" b="1" dirty="0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transporto sistemų diegimas ir plėtra </a:t>
            </a:r>
            <a:r>
              <a:rPr lang="lt-LT" sz="2800" b="1" dirty="0" smtClean="0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mieste</a:t>
            </a:r>
            <a:endParaRPr lang="lt-LT" sz="2800" b="1" dirty="0">
              <a:solidFill>
                <a:srgbClr val="054981"/>
              </a:solidFill>
              <a:effectLst>
                <a:outerShdw blurRad="50800" dist="38100" sx="1000" sy="1000" algn="l" rotWithShape="0">
                  <a:prstClr val="black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7063" eaLnBrk="0" hangingPunct="0">
              <a:lnSpc>
                <a:spcPts val="4500"/>
              </a:lnSpc>
            </a:pPr>
            <a:endParaRPr lang="lt-LT" altLang="lt-LT" sz="2800" b="1" dirty="0">
              <a:solidFill>
                <a:srgbClr val="054981"/>
              </a:solidFill>
              <a:effectLst>
                <a:outerShdw blurRad="50800" dist="38100" sx="1000" sy="1000" algn="l" rotWithShape="0">
                  <a:prstClr val="black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4_SISP_Darbiniai-05.png" descr="4_SISP_Darbiniai-0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1" y="1165820"/>
            <a:ext cx="9139938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KAS…"/>
          <p:cNvSpPr txBox="1"/>
          <p:nvPr/>
        </p:nvSpPr>
        <p:spPr>
          <a:xfrm>
            <a:off x="168802" y="4114413"/>
            <a:ext cx="594314" cy="460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/>
          <a:p>
            <a:pPr algn="ctr" defTabSz="171450" hangingPunct="0">
              <a:defRPr sz="2350" b="0">
                <a:solidFill>
                  <a:srgbClr val="9CCD5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881" kern="0">
                <a:solidFill>
                  <a:srgbClr val="9CCD52"/>
                </a:solidFill>
                <a:latin typeface="Helvetica"/>
                <a:cs typeface="Helvetica"/>
                <a:sym typeface="Helvetica"/>
              </a:rPr>
              <a:t>KAS</a:t>
            </a:r>
          </a:p>
          <a:p>
            <a:pPr algn="ctr" defTabSz="171450" hangingPunct="0">
              <a:defRPr sz="2350" b="0">
                <a:solidFill>
                  <a:srgbClr val="9CCD5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881" kern="0">
                <a:solidFill>
                  <a:srgbClr val="9CCD52"/>
                </a:solidFill>
                <a:latin typeface="Helvetica"/>
                <a:cs typeface="Helvetica"/>
                <a:sym typeface="Helvetica"/>
              </a:rPr>
              <a:t>MAN </a:t>
            </a:r>
          </a:p>
          <a:p>
            <a:pPr algn="ctr" defTabSz="171450" hangingPunct="0">
              <a:defRPr sz="2350" b="0">
                <a:solidFill>
                  <a:srgbClr val="9CCD5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881" kern="0">
                <a:solidFill>
                  <a:srgbClr val="9CCD52"/>
                </a:solidFill>
                <a:latin typeface="Helvetica"/>
                <a:cs typeface="Helvetica"/>
                <a:sym typeface="Helvetica"/>
              </a:rPr>
              <a:t>PATOGU?</a:t>
            </a:r>
          </a:p>
        </p:txBody>
      </p:sp>
      <p:sp>
        <p:nvSpPr>
          <p:cNvPr id="24" name="Bekontaktė banko kortelė"/>
          <p:cNvSpPr txBox="1"/>
          <p:nvPr/>
        </p:nvSpPr>
        <p:spPr>
          <a:xfrm>
            <a:off x="984619" y="2343650"/>
            <a:ext cx="643933" cy="24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>
            <a:lvl1pPr defTabSz="457200">
              <a:defRPr sz="1650" b="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171450" hangingPunct="0"/>
            <a:r>
              <a:rPr sz="619" kern="0"/>
              <a:t>Bekontaktė banko kortelė</a:t>
            </a:r>
          </a:p>
        </p:txBody>
      </p:sp>
      <p:sp>
        <p:nvSpPr>
          <p:cNvPr id="25" name="Studento / moksleivio pažymėjimas"/>
          <p:cNvSpPr txBox="1"/>
          <p:nvPr/>
        </p:nvSpPr>
        <p:spPr>
          <a:xfrm>
            <a:off x="808034" y="2888956"/>
            <a:ext cx="997105" cy="24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>
            <a:lvl1pPr defTabSz="457200">
              <a:defRPr sz="1650" b="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171450" hangingPunct="0"/>
            <a:r>
              <a:rPr sz="619" kern="0"/>
              <a:t>Studento / moksleivio pažymėjimas</a:t>
            </a:r>
          </a:p>
        </p:txBody>
      </p:sp>
      <p:sp>
        <p:nvSpPr>
          <p:cNvPr id="27" name="Vilniečio kortelė"/>
          <p:cNvSpPr txBox="1"/>
          <p:nvPr/>
        </p:nvSpPr>
        <p:spPr>
          <a:xfrm>
            <a:off x="999009" y="3458091"/>
            <a:ext cx="615153" cy="149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defTabSz="457200">
              <a:defRPr sz="1650" b="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171450" hangingPunct="0"/>
            <a:r>
              <a:rPr sz="619" kern="0"/>
              <a:t>Vilniečio kortelė</a:t>
            </a:r>
          </a:p>
        </p:txBody>
      </p:sp>
      <p:sp>
        <p:nvSpPr>
          <p:cNvPr id="28" name="Tapatybės kortelė"/>
          <p:cNvSpPr txBox="1"/>
          <p:nvPr/>
        </p:nvSpPr>
        <p:spPr>
          <a:xfrm>
            <a:off x="945309" y="4029591"/>
            <a:ext cx="722554" cy="149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defTabSz="457200">
              <a:defRPr sz="1650" b="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171450" hangingPunct="0"/>
            <a:r>
              <a:rPr sz="619" kern="0" dirty="0" err="1"/>
              <a:t>Tapatybės</a:t>
            </a:r>
            <a:r>
              <a:rPr sz="619" kern="0" dirty="0"/>
              <a:t> </a:t>
            </a:r>
            <a:r>
              <a:rPr sz="619" kern="0" dirty="0" err="1"/>
              <a:t>kortelė</a:t>
            </a:r>
            <a:r>
              <a:rPr lang="en-US" sz="619" kern="0" dirty="0"/>
              <a:t>*</a:t>
            </a:r>
            <a:endParaRPr sz="619" kern="0" dirty="0"/>
          </a:p>
        </p:txBody>
      </p:sp>
      <p:sp>
        <p:nvSpPr>
          <p:cNvPr id="30" name="Mobilioji programėlė m.Ticket"/>
          <p:cNvSpPr txBox="1"/>
          <p:nvPr/>
        </p:nvSpPr>
        <p:spPr>
          <a:xfrm>
            <a:off x="922065" y="4624888"/>
            <a:ext cx="769041" cy="24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/>
          <a:p>
            <a:pPr algn="ctr" defTabSz="171450" hangingPunct="0">
              <a:defRPr sz="1650" b="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619" kern="0">
                <a:solidFill>
                  <a:srgbClr val="5E5E5E"/>
                </a:solidFill>
                <a:latin typeface="Helvetica"/>
                <a:cs typeface="Helvetica"/>
                <a:sym typeface="Helvetica"/>
              </a:rPr>
              <a:t>Mobilioji programėlė</a:t>
            </a:r>
            <a:br>
              <a:rPr sz="619" kern="0">
                <a:solidFill>
                  <a:srgbClr val="5E5E5E"/>
                </a:solidFill>
                <a:latin typeface="Helvetica"/>
                <a:cs typeface="Helvetica"/>
                <a:sym typeface="Helvetica"/>
              </a:rPr>
            </a:br>
            <a:r>
              <a:rPr sz="619" kern="0">
                <a:solidFill>
                  <a:srgbClr val="5E5E5E"/>
                </a:solidFill>
                <a:latin typeface="Helvetica"/>
                <a:cs typeface="Helvetica"/>
                <a:sym typeface="Helvetica"/>
              </a:rPr>
              <a:t>m.Ticket</a:t>
            </a:r>
          </a:p>
        </p:txBody>
      </p:sp>
      <p:sp>
        <p:nvSpPr>
          <p:cNvPr id="31" name="Partnerių bilietai"/>
          <p:cNvSpPr txBox="1"/>
          <p:nvPr/>
        </p:nvSpPr>
        <p:spPr>
          <a:xfrm>
            <a:off x="992598" y="5186878"/>
            <a:ext cx="627977" cy="149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defTabSz="457200">
              <a:defRPr sz="1650" b="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171450" hangingPunct="0"/>
            <a:r>
              <a:rPr sz="619" kern="0"/>
              <a:t>Partnerių bilietai</a:t>
            </a:r>
          </a:p>
        </p:txBody>
      </p:sp>
      <p:sp>
        <p:nvSpPr>
          <p:cNvPr id="32" name="Popierinis bilietas"/>
          <p:cNvSpPr txBox="1"/>
          <p:nvPr/>
        </p:nvSpPr>
        <p:spPr>
          <a:xfrm>
            <a:off x="967752" y="5791716"/>
            <a:ext cx="677670" cy="149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defTabSz="457200">
              <a:defRPr sz="1650" b="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171450" hangingPunct="0"/>
            <a:r>
              <a:rPr sz="619" kern="0"/>
              <a:t>Popierinis bilietas</a:t>
            </a:r>
          </a:p>
        </p:txBody>
      </p:sp>
      <p:sp>
        <p:nvSpPr>
          <p:cNvPr id="33" name="Ar noriu turėti savo profilį?"/>
          <p:cNvSpPr txBox="1"/>
          <p:nvPr/>
        </p:nvSpPr>
        <p:spPr>
          <a:xfrm>
            <a:off x="2349933" y="4206152"/>
            <a:ext cx="669840" cy="267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>
            <a:lvl1pPr algn="l" defTabSz="457200">
              <a:defRPr sz="1850" b="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171450" hangingPunct="0"/>
            <a:r>
              <a:rPr sz="694" kern="0" dirty="0" err="1"/>
              <a:t>Ar</a:t>
            </a:r>
            <a:r>
              <a:rPr sz="694" kern="0" dirty="0"/>
              <a:t> </a:t>
            </a:r>
            <a:r>
              <a:rPr sz="694" kern="0" dirty="0" err="1"/>
              <a:t>noriu</a:t>
            </a:r>
            <a:r>
              <a:rPr sz="694" kern="0" dirty="0"/>
              <a:t> </a:t>
            </a:r>
            <a:r>
              <a:rPr sz="694" kern="0" dirty="0" err="1"/>
              <a:t>turėti</a:t>
            </a:r>
            <a:r>
              <a:rPr sz="694" kern="0" dirty="0"/>
              <a:t> </a:t>
            </a:r>
            <a:r>
              <a:rPr sz="694" kern="0" dirty="0" err="1"/>
              <a:t>savo</a:t>
            </a:r>
            <a:r>
              <a:rPr sz="694" kern="0" dirty="0"/>
              <a:t> </a:t>
            </a:r>
            <a:r>
              <a:rPr sz="694" kern="0" dirty="0" err="1"/>
              <a:t>profilį</a:t>
            </a:r>
            <a:r>
              <a:rPr sz="694" kern="0" dirty="0"/>
              <a:t>?</a:t>
            </a:r>
          </a:p>
        </p:txBody>
      </p:sp>
      <p:sp>
        <p:nvSpPr>
          <p:cNvPr id="34" name="Taip"/>
          <p:cNvSpPr txBox="1"/>
          <p:nvPr/>
        </p:nvSpPr>
        <p:spPr>
          <a:xfrm>
            <a:off x="2572686" y="3590433"/>
            <a:ext cx="227226" cy="160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 defTabSz="457200">
              <a:defRPr sz="1850" b="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171450" hangingPunct="0"/>
            <a:r>
              <a:rPr sz="694" kern="0"/>
              <a:t>Taip</a:t>
            </a:r>
          </a:p>
        </p:txBody>
      </p:sp>
      <p:sp>
        <p:nvSpPr>
          <p:cNvPr id="35" name="Ne"/>
          <p:cNvSpPr txBox="1"/>
          <p:nvPr/>
        </p:nvSpPr>
        <p:spPr>
          <a:xfrm>
            <a:off x="2448861" y="4685808"/>
            <a:ext cx="167915" cy="160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 defTabSz="457200">
              <a:defRPr sz="1850" b="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171450" hangingPunct="0"/>
            <a:r>
              <a:rPr sz="694" kern="0" dirty="0"/>
              <a:t>Ne</a:t>
            </a:r>
          </a:p>
        </p:txBody>
      </p:sp>
      <p:sp>
        <p:nvSpPr>
          <p:cNvPr id="36" name="Bekontaktė banko kortelė"/>
          <p:cNvSpPr txBox="1"/>
          <p:nvPr/>
        </p:nvSpPr>
        <p:spPr>
          <a:xfrm>
            <a:off x="3825223" y="4603821"/>
            <a:ext cx="621801" cy="267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>
            <a:lvl1pPr algn="l" defTabSz="457200">
              <a:defRPr sz="1850" b="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171450" hangingPunct="0"/>
            <a:r>
              <a:rPr sz="694" kern="0"/>
              <a:t>Bekontaktė banko kortelė</a:t>
            </a:r>
          </a:p>
        </p:txBody>
      </p:sp>
      <p:sp>
        <p:nvSpPr>
          <p:cNvPr id="37" name="Atsiskaitau už kelionę"/>
          <p:cNvSpPr txBox="1"/>
          <p:nvPr/>
        </p:nvSpPr>
        <p:spPr>
          <a:xfrm>
            <a:off x="4630086" y="4603821"/>
            <a:ext cx="553407" cy="267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>
            <a:lvl1pPr algn="l" defTabSz="457200">
              <a:defRPr sz="1850" b="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171450" hangingPunct="0"/>
            <a:r>
              <a:rPr sz="694" kern="0"/>
              <a:t>Atsiskaitau už kelionę</a:t>
            </a:r>
          </a:p>
        </p:txBody>
      </p:sp>
      <p:sp>
        <p:nvSpPr>
          <p:cNvPr id="38" name="Kitos laikmenos"/>
          <p:cNvSpPr txBox="1"/>
          <p:nvPr/>
        </p:nvSpPr>
        <p:spPr>
          <a:xfrm>
            <a:off x="3821628" y="5152533"/>
            <a:ext cx="676066" cy="160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 defTabSz="457200">
              <a:defRPr sz="1850" b="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171450" hangingPunct="0"/>
            <a:r>
              <a:rPr sz="694" kern="0"/>
              <a:t>Kitos laikmenos</a:t>
            </a:r>
          </a:p>
        </p:txBody>
      </p:sp>
      <p:sp>
        <p:nvSpPr>
          <p:cNvPr id="39" name="Pildau sąskaitą"/>
          <p:cNvSpPr txBox="1"/>
          <p:nvPr/>
        </p:nvSpPr>
        <p:spPr>
          <a:xfrm>
            <a:off x="4486351" y="5131167"/>
            <a:ext cx="888348" cy="374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9" tIns="26789" rIns="26789" bIns="26789" anchor="ctr">
            <a:spAutoFit/>
          </a:bodyPr>
          <a:lstStyle>
            <a:lvl1pPr algn="l" defTabSz="457200">
              <a:defRPr sz="1850" b="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171450" hangingPunct="0"/>
            <a:r>
              <a:rPr lang="lt-LT" sz="694" kern="0" dirty="0"/>
              <a:t>Bilietus </a:t>
            </a:r>
            <a:r>
              <a:rPr lang="lt-LT" sz="694" kern="0" dirty="0" err="1"/>
              <a:t>įsigiju</a:t>
            </a:r>
            <a:r>
              <a:rPr lang="lt-LT" sz="694" kern="0" dirty="0"/>
              <a:t> platinimo vietoje/</a:t>
            </a:r>
            <a:endParaRPr lang="en-US" sz="694" kern="0" dirty="0"/>
          </a:p>
          <a:p>
            <a:pPr defTabSz="171450" hangingPunct="0"/>
            <a:r>
              <a:rPr lang="en-US" sz="694" kern="0" dirty="0" err="1"/>
              <a:t>mTicket</a:t>
            </a:r>
            <a:r>
              <a:rPr lang="en-US" sz="694" kern="0" dirty="0"/>
              <a:t>/</a:t>
            </a:r>
            <a:r>
              <a:rPr lang="lt-LT" sz="694" kern="0" dirty="0"/>
              <a:t> partnerių IS</a:t>
            </a:r>
            <a:endParaRPr sz="694" kern="0" dirty="0"/>
          </a:p>
        </p:txBody>
      </p:sp>
      <p:sp>
        <p:nvSpPr>
          <p:cNvPr id="40" name="Aktyvinu bilietą"/>
          <p:cNvSpPr txBox="1"/>
          <p:nvPr/>
        </p:nvSpPr>
        <p:spPr>
          <a:xfrm>
            <a:off x="5411135" y="5152533"/>
            <a:ext cx="783468" cy="160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 defTabSz="457200">
              <a:defRPr sz="1850" b="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171450" hangingPunct="0"/>
            <a:r>
              <a:rPr sz="694" kern="0" dirty="0" err="1"/>
              <a:t>Aktyvinu</a:t>
            </a:r>
            <a:r>
              <a:rPr sz="694" kern="0" dirty="0"/>
              <a:t> </a:t>
            </a:r>
            <a:r>
              <a:rPr sz="694" kern="0" dirty="0" err="1"/>
              <a:t>bilietą</a:t>
            </a:r>
            <a:r>
              <a:rPr lang="lt-LT" sz="694" kern="0" dirty="0"/>
              <a:t> TP</a:t>
            </a:r>
            <a:endParaRPr sz="694" kern="0" dirty="0"/>
          </a:p>
        </p:txBody>
      </p:sp>
      <p:sp>
        <p:nvSpPr>
          <p:cNvPr id="41" name="Popieriniai / kartiniai bilietai"/>
          <p:cNvSpPr txBox="1"/>
          <p:nvPr/>
        </p:nvSpPr>
        <p:spPr>
          <a:xfrm>
            <a:off x="3822553" y="5626600"/>
            <a:ext cx="761505" cy="374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>
            <a:lvl1pPr algn="l" defTabSz="457200">
              <a:defRPr sz="1850" b="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171450" hangingPunct="0"/>
            <a:r>
              <a:rPr sz="694" kern="0" dirty="0" err="1"/>
              <a:t>Popieriniai</a:t>
            </a:r>
            <a:r>
              <a:rPr sz="694" kern="0" dirty="0"/>
              <a:t> / </a:t>
            </a:r>
            <a:r>
              <a:rPr sz="694" kern="0" dirty="0" err="1"/>
              <a:t>kartiniai</a:t>
            </a:r>
            <a:r>
              <a:rPr sz="694" kern="0" dirty="0"/>
              <a:t> </a:t>
            </a:r>
            <a:r>
              <a:rPr lang="lt-LT" sz="694" kern="0" dirty="0"/>
              <a:t>bilietai pas vairuotoją</a:t>
            </a:r>
            <a:endParaRPr sz="694" kern="0" dirty="0"/>
          </a:p>
        </p:txBody>
      </p:sp>
      <p:sp>
        <p:nvSpPr>
          <p:cNvPr id="42" name="Studento ID"/>
          <p:cNvSpPr txBox="1"/>
          <p:nvPr/>
        </p:nvSpPr>
        <p:spPr>
          <a:xfrm>
            <a:off x="4751872" y="2792349"/>
            <a:ext cx="419586" cy="137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 defTabSz="457200">
              <a:defRPr sz="1450" b="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171450" hangingPunct="0"/>
            <a:r>
              <a:rPr sz="544" kern="0"/>
              <a:t>Studento ID</a:t>
            </a:r>
          </a:p>
        </p:txBody>
      </p:sp>
      <p:sp>
        <p:nvSpPr>
          <p:cNvPr id="43" name="Tapatybės ID"/>
          <p:cNvSpPr txBox="1"/>
          <p:nvPr/>
        </p:nvSpPr>
        <p:spPr>
          <a:xfrm>
            <a:off x="4751873" y="2973324"/>
            <a:ext cx="494928" cy="137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 defTabSz="457200">
              <a:defRPr sz="1450" b="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171450" hangingPunct="0"/>
            <a:r>
              <a:rPr sz="544" kern="0" dirty="0" err="1"/>
              <a:t>Tapatybės</a:t>
            </a:r>
            <a:r>
              <a:rPr sz="544" kern="0" dirty="0"/>
              <a:t> ID</a:t>
            </a:r>
            <a:r>
              <a:rPr lang="en-US" sz="544" kern="0" dirty="0"/>
              <a:t>*</a:t>
            </a:r>
            <a:endParaRPr sz="544" kern="0" dirty="0"/>
          </a:p>
        </p:txBody>
      </p:sp>
      <p:sp>
        <p:nvSpPr>
          <p:cNvPr id="44" name="Bekontaktė"/>
          <p:cNvSpPr txBox="1"/>
          <p:nvPr/>
        </p:nvSpPr>
        <p:spPr>
          <a:xfrm>
            <a:off x="4751873" y="3178112"/>
            <a:ext cx="401953" cy="137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 defTabSz="457200">
              <a:defRPr sz="1450" b="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171450" hangingPunct="0"/>
            <a:r>
              <a:rPr sz="544" kern="0"/>
              <a:t>Bekontaktė</a:t>
            </a:r>
          </a:p>
        </p:txBody>
      </p:sp>
      <p:sp>
        <p:nvSpPr>
          <p:cNvPr id="45" name="m. Ticket"/>
          <p:cNvSpPr txBox="1"/>
          <p:nvPr/>
        </p:nvSpPr>
        <p:spPr>
          <a:xfrm>
            <a:off x="4751873" y="3382899"/>
            <a:ext cx="337833" cy="137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 defTabSz="457200">
              <a:defRPr sz="1450" b="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171450" hangingPunct="0"/>
            <a:r>
              <a:rPr sz="544" kern="0"/>
              <a:t>m. Ticket</a:t>
            </a:r>
          </a:p>
        </p:txBody>
      </p:sp>
      <p:sp>
        <p:nvSpPr>
          <p:cNvPr id="46" name="Vilniečio kortelė"/>
          <p:cNvSpPr txBox="1"/>
          <p:nvPr/>
        </p:nvSpPr>
        <p:spPr>
          <a:xfrm>
            <a:off x="4751872" y="3611499"/>
            <a:ext cx="543018" cy="137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 defTabSz="457200">
              <a:defRPr sz="1450" b="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171450" hangingPunct="0"/>
            <a:r>
              <a:rPr sz="544" kern="0"/>
              <a:t>Vilniečio kortelė</a:t>
            </a:r>
          </a:p>
        </p:txBody>
      </p:sp>
      <p:sp>
        <p:nvSpPr>
          <p:cNvPr id="47" name="Savitarna"/>
          <p:cNvSpPr txBox="1"/>
          <p:nvPr/>
        </p:nvSpPr>
        <p:spPr>
          <a:xfrm>
            <a:off x="3689835" y="2792349"/>
            <a:ext cx="347451" cy="137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 defTabSz="457200">
              <a:defRPr sz="1450" b="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171450" hangingPunct="0"/>
            <a:r>
              <a:rPr sz="544" kern="0" dirty="0" err="1"/>
              <a:t>Savitarna</a:t>
            </a:r>
            <a:endParaRPr sz="544" kern="0" dirty="0"/>
          </a:p>
        </p:txBody>
      </p:sp>
      <p:sp>
        <p:nvSpPr>
          <p:cNvPr id="48" name="Programėlė"/>
          <p:cNvSpPr txBox="1"/>
          <p:nvPr/>
        </p:nvSpPr>
        <p:spPr>
          <a:xfrm>
            <a:off x="3689835" y="2973324"/>
            <a:ext cx="411571" cy="137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 defTabSz="457200">
              <a:defRPr sz="1450" b="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171450" hangingPunct="0"/>
            <a:r>
              <a:rPr sz="544" kern="0" dirty="0" err="1"/>
              <a:t>Programėlė</a:t>
            </a:r>
            <a:endParaRPr sz="544" kern="0" dirty="0"/>
          </a:p>
        </p:txBody>
      </p:sp>
      <p:sp>
        <p:nvSpPr>
          <p:cNvPr id="49" name="Pardavimo taškai"/>
          <p:cNvSpPr txBox="1"/>
          <p:nvPr/>
        </p:nvSpPr>
        <p:spPr>
          <a:xfrm>
            <a:off x="3689835" y="3178112"/>
            <a:ext cx="587902" cy="137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 defTabSz="457200">
              <a:defRPr sz="1450" b="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171450" hangingPunct="0"/>
            <a:r>
              <a:rPr sz="544" kern="0" dirty="0" err="1"/>
              <a:t>Pardavimo</a:t>
            </a:r>
            <a:r>
              <a:rPr sz="544" kern="0" dirty="0"/>
              <a:t> </a:t>
            </a:r>
            <a:r>
              <a:rPr sz="544" kern="0" dirty="0" err="1"/>
              <a:t>taškai</a:t>
            </a:r>
            <a:endParaRPr sz="544" kern="0" dirty="0"/>
          </a:p>
        </p:txBody>
      </p:sp>
      <p:sp>
        <p:nvSpPr>
          <p:cNvPr id="50" name="KAC"/>
          <p:cNvSpPr txBox="1"/>
          <p:nvPr/>
        </p:nvSpPr>
        <p:spPr>
          <a:xfrm>
            <a:off x="3689835" y="3382899"/>
            <a:ext cx="196769" cy="137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 defTabSz="457200">
              <a:defRPr sz="1450" b="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171450" hangingPunct="0"/>
            <a:r>
              <a:rPr sz="544" kern="0"/>
              <a:t>KAC</a:t>
            </a:r>
          </a:p>
        </p:txBody>
      </p:sp>
      <p:sp>
        <p:nvSpPr>
          <p:cNvPr id="51" name="Registruoju  savo profilį"/>
          <p:cNvSpPr txBox="1"/>
          <p:nvPr/>
        </p:nvSpPr>
        <p:spPr>
          <a:xfrm>
            <a:off x="2701273" y="2665483"/>
            <a:ext cx="526988" cy="267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/>
          <a:p>
            <a:pPr defTabSz="171450" hangingPunct="0">
              <a:defRPr sz="1850" b="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694" kern="0">
                <a:solidFill>
                  <a:srgbClr val="5E5E5E"/>
                </a:solidFill>
                <a:latin typeface="Helvetica"/>
                <a:cs typeface="Helvetica"/>
                <a:sym typeface="Helvetica"/>
              </a:rPr>
              <a:t>Registruoju </a:t>
            </a:r>
            <a:br>
              <a:rPr sz="694" kern="0">
                <a:solidFill>
                  <a:srgbClr val="5E5E5E"/>
                </a:solidFill>
                <a:latin typeface="Helvetica"/>
                <a:cs typeface="Helvetica"/>
                <a:sym typeface="Helvetica"/>
              </a:rPr>
            </a:br>
            <a:r>
              <a:rPr sz="694" kern="0">
                <a:solidFill>
                  <a:srgbClr val="5E5E5E"/>
                </a:solidFill>
                <a:latin typeface="Helvetica"/>
                <a:cs typeface="Helvetica"/>
                <a:sym typeface="Helvetica"/>
              </a:rPr>
              <a:t>savo profilį</a:t>
            </a:r>
          </a:p>
        </p:txBody>
      </p:sp>
      <p:sp>
        <p:nvSpPr>
          <p:cNvPr id="52" name="KUR  REGISTRUOJU"/>
          <p:cNvSpPr txBox="1"/>
          <p:nvPr/>
        </p:nvSpPr>
        <p:spPr>
          <a:xfrm>
            <a:off x="3506620" y="2365446"/>
            <a:ext cx="690494" cy="267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/>
          <a:p>
            <a:pPr defTabSz="171450" hangingPunct="0">
              <a:defRPr sz="1850" b="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694" kern="0" dirty="0">
                <a:solidFill>
                  <a:srgbClr val="5E5E5E"/>
                </a:solidFill>
                <a:latin typeface="Helvetica"/>
                <a:cs typeface="Helvetica"/>
                <a:sym typeface="Helvetica"/>
              </a:rPr>
              <a:t>KUR </a:t>
            </a:r>
            <a:br>
              <a:rPr sz="694" kern="0" dirty="0">
                <a:solidFill>
                  <a:srgbClr val="5E5E5E"/>
                </a:solidFill>
                <a:latin typeface="Helvetica"/>
                <a:cs typeface="Helvetica"/>
                <a:sym typeface="Helvetica"/>
              </a:rPr>
            </a:br>
            <a:r>
              <a:rPr sz="694" kern="0" dirty="0">
                <a:solidFill>
                  <a:srgbClr val="5E5E5E"/>
                </a:solidFill>
                <a:latin typeface="Helvetica"/>
                <a:cs typeface="Helvetica"/>
                <a:sym typeface="Helvetica"/>
              </a:rPr>
              <a:t>REGISTRUOJU</a:t>
            </a:r>
          </a:p>
        </p:txBody>
      </p:sp>
      <p:sp>
        <p:nvSpPr>
          <p:cNvPr id="53" name="KĄ  REGISTRUOJU"/>
          <p:cNvSpPr txBox="1"/>
          <p:nvPr/>
        </p:nvSpPr>
        <p:spPr>
          <a:xfrm>
            <a:off x="4572936" y="2365446"/>
            <a:ext cx="690494" cy="267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/>
          <a:p>
            <a:pPr defTabSz="171450" hangingPunct="0">
              <a:defRPr sz="1850" b="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694" kern="0">
                <a:solidFill>
                  <a:srgbClr val="5E5E5E"/>
                </a:solidFill>
                <a:latin typeface="Helvetica"/>
                <a:cs typeface="Helvetica"/>
                <a:sym typeface="Helvetica"/>
              </a:rPr>
              <a:t>KĄ </a:t>
            </a:r>
            <a:br>
              <a:rPr sz="694" kern="0">
                <a:solidFill>
                  <a:srgbClr val="5E5E5E"/>
                </a:solidFill>
                <a:latin typeface="Helvetica"/>
                <a:cs typeface="Helvetica"/>
                <a:sym typeface="Helvetica"/>
              </a:rPr>
            </a:br>
            <a:r>
              <a:rPr sz="694" kern="0">
                <a:solidFill>
                  <a:srgbClr val="5E5E5E"/>
                </a:solidFill>
                <a:latin typeface="Helvetica"/>
                <a:cs typeface="Helvetica"/>
                <a:sym typeface="Helvetica"/>
              </a:rPr>
              <a:t>REGISTRUOJU</a:t>
            </a:r>
          </a:p>
        </p:txBody>
      </p:sp>
      <p:sp>
        <p:nvSpPr>
          <p:cNvPr id="54" name="Išsirenku laikmeną"/>
          <p:cNvSpPr txBox="1"/>
          <p:nvPr/>
        </p:nvSpPr>
        <p:spPr>
          <a:xfrm>
            <a:off x="5596389" y="2365446"/>
            <a:ext cx="553407" cy="267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>
            <a:lvl1pPr algn="l" defTabSz="457200">
              <a:defRPr sz="1850" b="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171450" hangingPunct="0"/>
            <a:r>
              <a:rPr sz="694" kern="0"/>
              <a:t>Išsirenku laikmeną</a:t>
            </a:r>
          </a:p>
        </p:txBody>
      </p:sp>
      <p:sp>
        <p:nvSpPr>
          <p:cNvPr id="55" name="Bekontaktė banko kortelė"/>
          <p:cNvSpPr txBox="1"/>
          <p:nvPr/>
        </p:nvSpPr>
        <p:spPr>
          <a:xfrm>
            <a:off x="6411261" y="2036834"/>
            <a:ext cx="607297" cy="267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>
            <a:lvl1pPr algn="l" defTabSz="457200">
              <a:defRPr sz="1850" b="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171450" hangingPunct="0"/>
            <a:r>
              <a:rPr sz="694" kern="0"/>
              <a:t>Bekontaktė banko kortelė</a:t>
            </a:r>
          </a:p>
        </p:txBody>
      </p:sp>
      <p:sp>
        <p:nvSpPr>
          <p:cNvPr id="56" name="Atsiskaitau už kelionę"/>
          <p:cNvSpPr txBox="1"/>
          <p:nvPr/>
        </p:nvSpPr>
        <p:spPr>
          <a:xfrm>
            <a:off x="7092298" y="2036834"/>
            <a:ext cx="553407" cy="267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>
            <a:lvl1pPr algn="l" defTabSz="457200">
              <a:defRPr sz="1850" b="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171450" hangingPunct="0"/>
            <a:r>
              <a:rPr sz="694" kern="0"/>
              <a:t>Atsiskaitau už kelionę</a:t>
            </a:r>
          </a:p>
        </p:txBody>
      </p:sp>
      <p:sp>
        <p:nvSpPr>
          <p:cNvPr id="57" name="Kitos laikmenos"/>
          <p:cNvSpPr txBox="1"/>
          <p:nvPr/>
        </p:nvSpPr>
        <p:spPr>
          <a:xfrm>
            <a:off x="6460916" y="3094109"/>
            <a:ext cx="621801" cy="267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>
            <a:lvl1pPr algn="l" defTabSz="457200">
              <a:defRPr sz="1850" b="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171450" hangingPunct="0"/>
            <a:r>
              <a:rPr sz="694" kern="0"/>
              <a:t>Kitos laikmenos</a:t>
            </a:r>
          </a:p>
        </p:txBody>
      </p:sp>
      <p:sp>
        <p:nvSpPr>
          <p:cNvPr id="58" name="Aktyvinu bilietą"/>
          <p:cNvSpPr txBox="1"/>
          <p:nvPr/>
        </p:nvSpPr>
        <p:spPr>
          <a:xfrm>
            <a:off x="7587598" y="3094109"/>
            <a:ext cx="500060" cy="267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>
            <a:lvl1pPr algn="l" defTabSz="457200">
              <a:defRPr sz="1850" b="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171450" hangingPunct="0"/>
            <a:r>
              <a:rPr sz="694" kern="0"/>
              <a:t>Aktyvinu bilietą</a:t>
            </a:r>
          </a:p>
        </p:txBody>
      </p:sp>
      <p:sp>
        <p:nvSpPr>
          <p:cNvPr id="59" name="Kelionė"/>
          <p:cNvSpPr txBox="1"/>
          <p:nvPr/>
        </p:nvSpPr>
        <p:spPr>
          <a:xfrm>
            <a:off x="8358541" y="2490296"/>
            <a:ext cx="350657" cy="160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 defTabSz="457200">
              <a:defRPr sz="1850" b="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171450" hangingPunct="0"/>
            <a:r>
              <a:rPr sz="694" kern="0"/>
              <a:t>Kelionė</a:t>
            </a:r>
          </a:p>
        </p:txBody>
      </p:sp>
      <p:sp>
        <p:nvSpPr>
          <p:cNvPr id="60" name="Kelionė"/>
          <p:cNvSpPr txBox="1"/>
          <p:nvPr/>
        </p:nvSpPr>
        <p:spPr>
          <a:xfrm>
            <a:off x="6648803" y="4876308"/>
            <a:ext cx="350657" cy="160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 defTabSz="457200">
              <a:defRPr sz="1850" b="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171450" hangingPunct="0"/>
            <a:r>
              <a:rPr sz="694" kern="0"/>
              <a:t>Kelionė</a:t>
            </a:r>
          </a:p>
        </p:txBody>
      </p:sp>
      <p:sp>
        <p:nvSpPr>
          <p:cNvPr id="61" name="10 MIN."/>
          <p:cNvSpPr txBox="1"/>
          <p:nvPr/>
        </p:nvSpPr>
        <p:spPr>
          <a:xfrm>
            <a:off x="4909542" y="1795495"/>
            <a:ext cx="451646" cy="189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 defTabSz="457200">
              <a:defRPr sz="2350" b="0">
                <a:solidFill>
                  <a:srgbClr val="8EBE4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171450" hangingPunct="0"/>
            <a:r>
              <a:rPr sz="881" kern="0" dirty="0"/>
              <a:t>10 MIN.</a:t>
            </a:r>
          </a:p>
        </p:txBody>
      </p:sp>
      <p:sp>
        <p:nvSpPr>
          <p:cNvPr id="62" name="0,5 SEK."/>
          <p:cNvSpPr txBox="1"/>
          <p:nvPr/>
        </p:nvSpPr>
        <p:spPr>
          <a:xfrm>
            <a:off x="7409854" y="1757395"/>
            <a:ext cx="501340" cy="189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 defTabSz="457200">
              <a:defRPr sz="2350" b="0">
                <a:solidFill>
                  <a:srgbClr val="8EBE4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171450" hangingPunct="0"/>
            <a:r>
              <a:rPr sz="881" kern="0"/>
              <a:t>0,5 SEK.</a:t>
            </a:r>
          </a:p>
        </p:txBody>
      </p:sp>
      <p:sp>
        <p:nvSpPr>
          <p:cNvPr id="63" name="0,5 SEK."/>
          <p:cNvSpPr txBox="1"/>
          <p:nvPr/>
        </p:nvSpPr>
        <p:spPr>
          <a:xfrm>
            <a:off x="5142904" y="4249964"/>
            <a:ext cx="501340" cy="189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 defTabSz="457200">
              <a:defRPr sz="2350" b="0">
                <a:solidFill>
                  <a:srgbClr val="8EBE4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171450" hangingPunct="0"/>
            <a:r>
              <a:rPr sz="881" kern="0"/>
              <a:t>0,5 SEK.</a:t>
            </a:r>
          </a:p>
        </p:txBody>
      </p:sp>
      <p:sp>
        <p:nvSpPr>
          <p:cNvPr id="64" name="TIK VIENĄ KARTĄ"/>
          <p:cNvSpPr txBox="1"/>
          <p:nvPr/>
        </p:nvSpPr>
        <p:spPr>
          <a:xfrm>
            <a:off x="4500574" y="2083466"/>
            <a:ext cx="1001476" cy="184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 defTabSz="457200">
              <a:defRPr sz="2250">
                <a:solidFill>
                  <a:srgbClr val="8EBE4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171450" hangingPunct="0"/>
            <a:r>
              <a:rPr sz="844" b="1" kern="0"/>
              <a:t>TIK VIENĄ KARTĄ</a:t>
            </a:r>
          </a:p>
        </p:txBody>
      </p:sp>
      <p:sp>
        <p:nvSpPr>
          <p:cNvPr id="65" name="MANO KELIONĖ VIEŠUOJU…"/>
          <p:cNvSpPr txBox="1"/>
          <p:nvPr/>
        </p:nvSpPr>
        <p:spPr>
          <a:xfrm>
            <a:off x="140807" y="1388323"/>
            <a:ext cx="2012971" cy="40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/>
          <a:p>
            <a:pPr defTabSz="171450" hangingPunct="0">
              <a:defRPr sz="3050">
                <a:solidFill>
                  <a:srgbClr val="8EBE4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144" b="1" kern="0">
                <a:solidFill>
                  <a:srgbClr val="8EBE49"/>
                </a:solidFill>
                <a:latin typeface="Helvetica"/>
                <a:cs typeface="Helvetica"/>
                <a:sym typeface="Helvetica"/>
              </a:rPr>
              <a:t>MANO KELIONĖ VIEŠUOJU </a:t>
            </a:r>
          </a:p>
          <a:p>
            <a:pPr defTabSz="171450" hangingPunct="0">
              <a:defRPr sz="3050">
                <a:solidFill>
                  <a:srgbClr val="8EBE4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144" b="1" kern="0">
                <a:solidFill>
                  <a:srgbClr val="8EBE49"/>
                </a:solidFill>
                <a:latin typeface="Helvetica"/>
                <a:cs typeface="Helvetica"/>
                <a:sym typeface="Helvetica"/>
              </a:rPr>
              <a:t>TRANSPORTU NETRUKUS</a:t>
            </a:r>
          </a:p>
        </p:txBody>
      </p:sp>
      <p:sp>
        <p:nvSpPr>
          <p:cNvPr id="66" name="10 MIN.">
            <a:extLst>
              <a:ext uri="{FF2B5EF4-FFF2-40B4-BE49-F238E27FC236}">
                <a16:creationId xmlns="" xmlns:a16="http://schemas.microsoft.com/office/drawing/2014/main" id="{316CD99D-4475-4852-BC40-9929F7E127F7}"/>
              </a:ext>
            </a:extLst>
          </p:cNvPr>
          <p:cNvSpPr txBox="1"/>
          <p:nvPr/>
        </p:nvSpPr>
        <p:spPr>
          <a:xfrm>
            <a:off x="4826853" y="5697168"/>
            <a:ext cx="520576" cy="189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 defTabSz="457200">
              <a:defRPr sz="2350" b="0">
                <a:solidFill>
                  <a:srgbClr val="D0446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171450" hangingPunct="0"/>
            <a:r>
              <a:rPr lang="lt-LT" sz="881" kern="0" dirty="0"/>
              <a:t> 2-3</a:t>
            </a:r>
            <a:r>
              <a:rPr sz="881" kern="0" dirty="0"/>
              <a:t> MIN.</a:t>
            </a:r>
          </a:p>
        </p:txBody>
      </p:sp>
      <p:sp>
        <p:nvSpPr>
          <p:cNvPr id="67" name="Pildau sąskaitą">
            <a:extLst>
              <a:ext uri="{FF2B5EF4-FFF2-40B4-BE49-F238E27FC236}">
                <a16:creationId xmlns="" xmlns:a16="http://schemas.microsoft.com/office/drawing/2014/main" id="{D9D632A6-4ACD-4233-AE42-918BA095E2D5}"/>
              </a:ext>
            </a:extLst>
          </p:cNvPr>
          <p:cNvSpPr txBox="1"/>
          <p:nvPr/>
        </p:nvSpPr>
        <p:spPr>
          <a:xfrm>
            <a:off x="6931573" y="3111166"/>
            <a:ext cx="621801" cy="588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9" tIns="26789" rIns="26789" bIns="26789" anchor="ctr">
            <a:spAutoFit/>
          </a:bodyPr>
          <a:lstStyle>
            <a:lvl1pPr algn="l" defTabSz="457200">
              <a:defRPr sz="1850" b="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171450" hangingPunct="0"/>
            <a:r>
              <a:rPr lang="lt-LT" sz="694" kern="0" dirty="0"/>
              <a:t>Bilietus </a:t>
            </a:r>
            <a:r>
              <a:rPr lang="lt-LT" sz="694" kern="0" dirty="0" err="1"/>
              <a:t>įsigiju</a:t>
            </a:r>
            <a:r>
              <a:rPr lang="lt-LT" sz="694" kern="0" dirty="0"/>
              <a:t> platinimo vietoje/</a:t>
            </a:r>
            <a:endParaRPr lang="en-US" sz="694" kern="0" dirty="0"/>
          </a:p>
          <a:p>
            <a:pPr defTabSz="171450" hangingPunct="0"/>
            <a:r>
              <a:rPr lang="en-US" sz="694" kern="0" dirty="0" err="1"/>
              <a:t>mTicket</a:t>
            </a:r>
            <a:r>
              <a:rPr lang="en-US" sz="694" kern="0" dirty="0"/>
              <a:t>/</a:t>
            </a:r>
            <a:r>
              <a:rPr lang="lt-LT" sz="694" kern="0" dirty="0"/>
              <a:t> partnerių IS</a:t>
            </a:r>
            <a:endParaRPr sz="694" kern="0" dirty="0"/>
          </a:p>
        </p:txBody>
      </p:sp>
    </p:spTree>
    <p:extLst>
      <p:ext uri="{BB962C8B-B14F-4D97-AF65-F5344CB8AC3E}">
        <p14:creationId xmlns:p14="http://schemas.microsoft.com/office/powerpoint/2010/main" val="277543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ė 30"/>
          <p:cNvGrpSpPr/>
          <p:nvPr/>
        </p:nvGrpSpPr>
        <p:grpSpPr>
          <a:xfrm>
            <a:off x="0" y="0"/>
            <a:ext cx="9146704" cy="549738"/>
            <a:chOff x="-1803" y="0"/>
            <a:chExt cx="9146704" cy="549738"/>
          </a:xfrm>
        </p:grpSpPr>
        <p:sp>
          <p:nvSpPr>
            <p:cNvPr id="3" name="Rectangle 9"/>
            <p:cNvSpPr>
              <a:spLocks noChangeArrowheads="1"/>
            </p:cNvSpPr>
            <p:nvPr/>
          </p:nvSpPr>
          <p:spPr bwMode="auto">
            <a:xfrm>
              <a:off x="-902" y="0"/>
              <a:ext cx="9144901" cy="549738"/>
            </a:xfrm>
            <a:prstGeom prst="rect">
              <a:avLst/>
            </a:prstGeom>
            <a:solidFill>
              <a:srgbClr val="7EA3C3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92075" indent="538163" eaLnBrk="0" hangingPunct="0">
                <a:lnSpc>
                  <a:spcPts val="3000"/>
                </a:lnSpc>
              </a:pPr>
              <a:endParaRPr lang="pt-BR" altLang="lt-LT" sz="1700" b="1" spc="30" dirty="0">
                <a:solidFill>
                  <a:schemeClr val="bg1"/>
                </a:solidFill>
                <a:effectLst>
                  <a:outerShdw blurRad="50800" dist="50800" algn="l" rotWithShape="0">
                    <a:srgbClr val="00457E">
                      <a:alpha val="50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9144901" cy="45719"/>
            </a:xfrm>
            <a:prstGeom prst="rect">
              <a:avLst/>
            </a:prstGeom>
            <a:solidFill>
              <a:srgbClr val="00457E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2819" y="90000"/>
              <a:ext cx="7668344" cy="43200"/>
            </a:xfrm>
            <a:prstGeom prst="rect">
              <a:avLst/>
            </a:prstGeom>
            <a:solidFill>
              <a:srgbClr val="B3C9DB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036496" y="46670"/>
              <a:ext cx="45719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8964488" y="44624"/>
              <a:ext cx="45719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8846761" y="44624"/>
              <a:ext cx="45719" cy="45719"/>
            </a:xfrm>
            <a:prstGeom prst="rect">
              <a:avLst/>
            </a:prstGeom>
            <a:solidFill>
              <a:srgbClr val="B3C9DB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8604448" y="44624"/>
              <a:ext cx="45719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8486721" y="44624"/>
              <a:ext cx="45719" cy="45719"/>
            </a:xfrm>
            <a:prstGeom prst="rect">
              <a:avLst/>
            </a:prstGeom>
            <a:solidFill>
              <a:srgbClr val="B3C9DB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-1803" y="44451"/>
              <a:ext cx="8293580" cy="45719"/>
            </a:xfrm>
            <a:prstGeom prst="rect">
              <a:avLst/>
            </a:prstGeom>
            <a:solidFill>
              <a:srgbClr val="5A8AB2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12" name="Paveikslėlis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80000"/>
              <a:ext cx="360040" cy="301075"/>
            </a:xfrm>
            <a:prstGeom prst="rect">
              <a:avLst/>
            </a:prstGeom>
            <a:effectLst>
              <a:outerShdw blurRad="50800" dist="25400" dir="5400000" algn="ctr" rotWithShape="0">
                <a:srgbClr val="00457E"/>
              </a:outerShdw>
            </a:effectLst>
          </p:spPr>
        </p:pic>
      </p:grpSp>
      <p:sp>
        <p:nvSpPr>
          <p:cNvPr id="17" name="Slide Number Placeholder 4"/>
          <p:cNvSpPr txBox="1">
            <a:spLocks noGrp="1"/>
          </p:cNvSpPr>
          <p:nvPr/>
        </p:nvSpPr>
        <p:spPr bwMode="auto">
          <a:xfrm>
            <a:off x="8723362" y="6496950"/>
            <a:ext cx="324496" cy="24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D75458B-D681-48A3-AFEF-ADA5226BC646}" type="slidenum">
              <a:rPr lang="de-AT" altLang="lt-LT" sz="1000">
                <a:solidFill>
                  <a:srgbClr val="7CA2C2"/>
                </a:solidFill>
                <a:latin typeface="Calibri" panose="020F0502020204030204" pitchFamily="34" charset="0"/>
              </a:rPr>
              <a:pPr algn="r"/>
              <a:t>8</a:t>
            </a:fld>
            <a:endParaRPr lang="de-AT" altLang="lt-LT" sz="1000" dirty="0">
              <a:solidFill>
                <a:srgbClr val="7CA2C2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Slide Number Placeholder 4">
            <a:extLst>
              <a:ext uri="{FF2B5EF4-FFF2-40B4-BE49-F238E27FC236}">
                <a16:creationId xmlns:a16="http://schemas.microsoft.com/office/drawing/2014/main" xmlns="" id="{1F55F4F2-6EEF-41E2-9E62-C4BC11B5106E}"/>
              </a:ext>
            </a:extLst>
          </p:cNvPr>
          <p:cNvSpPr txBox="1">
            <a:spLocks noGrp="1"/>
          </p:cNvSpPr>
          <p:nvPr/>
        </p:nvSpPr>
        <p:spPr bwMode="auto">
          <a:xfrm>
            <a:off x="8723362" y="6496950"/>
            <a:ext cx="324496" cy="24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D75458B-D681-48A3-AFEF-ADA5226BC646}" type="slidenum">
              <a:rPr lang="de-AT" altLang="lt-LT" sz="1000">
                <a:solidFill>
                  <a:srgbClr val="FFFFFF"/>
                </a:solidFill>
                <a:latin typeface="Calibri" panose="020F0502020204030204" pitchFamily="34" charset="0"/>
              </a:rPr>
              <a:pPr algn="r"/>
              <a:t>8</a:t>
            </a:fld>
            <a:endParaRPr lang="de-AT" altLang="lt-LT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xmlns="" id="{834AFAE6-27E9-409F-9DB4-F285711A7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8560" y="489082"/>
            <a:ext cx="9552577" cy="49164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bIns="0" anchor="t" anchorCtr="0"/>
          <a:lstStyle/>
          <a:p>
            <a:pPr marL="627063" algn="just" eaLnBrk="0" hangingPunct="0">
              <a:lnSpc>
                <a:spcPts val="3000"/>
              </a:lnSpc>
            </a:pPr>
            <a:r>
              <a:rPr lang="lt-LT" sz="2800" b="1" dirty="0" smtClean="0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Intelektinių </a:t>
            </a:r>
            <a:r>
              <a:rPr lang="lt-LT" sz="2800" b="1" dirty="0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transporto sistemų diegimas ir plėtra </a:t>
            </a:r>
            <a:r>
              <a:rPr lang="lt-LT" sz="2800" b="1" dirty="0" smtClean="0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mieste</a:t>
            </a:r>
            <a:endParaRPr lang="lt-LT" sz="2800" b="1" dirty="0">
              <a:solidFill>
                <a:srgbClr val="054981"/>
              </a:solidFill>
              <a:effectLst>
                <a:outerShdw blurRad="50800" dist="38100" sx="1000" sy="1000" algn="l" rotWithShape="0">
                  <a:prstClr val="black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7063" eaLnBrk="0" hangingPunct="0">
              <a:lnSpc>
                <a:spcPts val="4500"/>
              </a:lnSpc>
            </a:pPr>
            <a:endParaRPr lang="lt-LT" altLang="lt-LT" sz="2800" b="1" dirty="0">
              <a:solidFill>
                <a:srgbClr val="054981"/>
              </a:solidFill>
              <a:effectLst>
                <a:outerShdw blurRad="50800" dist="38100" sx="1000" sy="1000" algn="l" rotWithShape="0">
                  <a:prstClr val="black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828B8EA-033F-4146-AC35-48B8402BD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39" y="2469725"/>
            <a:ext cx="5664570" cy="14255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E749AB22-2447-4162-867A-1327C15BCC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2587" r="7622" b="11939"/>
          <a:stretch/>
        </p:blipFill>
        <p:spPr>
          <a:xfrm>
            <a:off x="877978" y="2628351"/>
            <a:ext cx="754828" cy="8030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6ED56E9-EF13-4050-936A-836345A678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6655" y="2715836"/>
            <a:ext cx="843210" cy="78505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0FE4D75A-8B76-4E1E-98E0-151A409E4BB3}"/>
              </a:ext>
            </a:extLst>
          </p:cNvPr>
          <p:cNvGrpSpPr/>
          <p:nvPr/>
        </p:nvGrpSpPr>
        <p:grpSpPr>
          <a:xfrm>
            <a:off x="2520759" y="1287824"/>
            <a:ext cx="712373" cy="1148449"/>
            <a:chOff x="10442827" y="4861960"/>
            <a:chExt cx="986937" cy="1678420"/>
          </a:xfrm>
        </p:grpSpPr>
        <p:pic>
          <p:nvPicPr>
            <p:cNvPr id="21" name="Picture 12" descr="https://upload.wikimedia.org/wikipedia/en/thumb/8/83/Universal_Contactless_Card_Symbol.svg/1280px-Universal_Contactless_Card_Symbol.svg.png">
              <a:extLst>
                <a:ext uri="{FF2B5EF4-FFF2-40B4-BE49-F238E27FC236}">
                  <a16:creationId xmlns="" xmlns:a16="http://schemas.microsoft.com/office/drawing/2014/main" id="{C93EF60A-3487-42E5-B35B-3927BFE70E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2827" y="5955930"/>
              <a:ext cx="986937" cy="584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4" descr="http://www.dermarollershop.com/wp-content/uploads/icon-visa-mcard.png">
              <a:extLst>
                <a:ext uri="{FF2B5EF4-FFF2-40B4-BE49-F238E27FC236}">
                  <a16:creationId xmlns="" xmlns:a16="http://schemas.microsoft.com/office/drawing/2014/main" id="{F65A61B4-E128-4F8D-9964-5FD26383F9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2827" y="4861960"/>
              <a:ext cx="945169" cy="869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1A6A7B2-F0A7-4F4A-9A95-2C8EC62570EC}"/>
              </a:ext>
            </a:extLst>
          </p:cNvPr>
          <p:cNvSpPr txBox="1"/>
          <p:nvPr/>
        </p:nvSpPr>
        <p:spPr>
          <a:xfrm>
            <a:off x="4054898" y="6239053"/>
            <a:ext cx="4308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i="1" dirty="0"/>
              <a:t>Pastabos:</a:t>
            </a:r>
          </a:p>
          <a:p>
            <a:r>
              <a:rPr lang="en-GB" sz="1200" i="1" dirty="0"/>
              <a:t>1. </a:t>
            </a:r>
            <a:r>
              <a:rPr lang="lt-LT" sz="1200" i="1" dirty="0"/>
              <a:t>Pardavimo vietose (toliau - POS) papildoma įranga </a:t>
            </a:r>
            <a:r>
              <a:rPr lang="lt-LT" sz="1200" i="1" dirty="0" smtClean="0"/>
              <a:t>nebereikalinga.</a:t>
            </a:r>
            <a:endParaRPr lang="lt-LT" sz="1200" i="1" dirty="0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97392D2C-71DA-40BF-92D3-E6FE4B260E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284" y="1805594"/>
            <a:ext cx="976709" cy="5703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84E1823D-FE11-4A3A-B2DF-469933F912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7367" y="1442707"/>
            <a:ext cx="531750" cy="960115"/>
          </a:xfrm>
          <a:prstGeom prst="rect">
            <a:avLst/>
          </a:prstGeom>
        </p:spPr>
      </p:pic>
      <p:pic>
        <p:nvPicPr>
          <p:cNvPr id="27" name="Picture 12" descr="https://upload.wikimedia.org/wikipedia/en/thumb/8/83/Universal_Contactless_Card_Symbol.svg/1280px-Universal_Contactless_Card_Symbol.svg.png">
            <a:extLst>
              <a:ext uri="{FF2B5EF4-FFF2-40B4-BE49-F238E27FC236}">
                <a16:creationId xmlns="" xmlns:a16="http://schemas.microsoft.com/office/drawing/2014/main" id="{22852FE2-D85D-4F86-9C8E-7E2B2011B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893" y="2005355"/>
            <a:ext cx="712373" cy="44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https://upload.wikimedia.org/wikipedia/en/thumb/8/83/Universal_Contactless_Card_Symbol.svg/1280px-Universal_Contactless_Card_Symbol.svg.png">
            <a:extLst>
              <a:ext uri="{FF2B5EF4-FFF2-40B4-BE49-F238E27FC236}">
                <a16:creationId xmlns="" xmlns:a16="http://schemas.microsoft.com/office/drawing/2014/main" id="{21042224-1BDB-40BE-9997-8693D0B99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640" y="2074707"/>
            <a:ext cx="712373" cy="44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5FC56C19-2D54-4AC3-B3E7-5AFC13CDBB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70254" y="1370327"/>
            <a:ext cx="746397" cy="51423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36727EFB-6B7F-4184-84D4-DBF1864512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69730" y="980728"/>
            <a:ext cx="698310" cy="101653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0172AE26-889A-41A5-9452-3E6C36BCE6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79937" y="1422442"/>
            <a:ext cx="726507" cy="464344"/>
          </a:xfrm>
          <a:prstGeom prst="rect">
            <a:avLst/>
          </a:prstGeom>
        </p:spPr>
      </p:pic>
      <p:pic>
        <p:nvPicPr>
          <p:cNvPr id="33" name="Picture 12" descr="https://upload.wikimedia.org/wikipedia/en/thumb/8/83/Universal_Contactless_Card_Symbol.svg/1280px-Universal_Contactless_Card_Symbol.svg.png">
            <a:extLst>
              <a:ext uri="{FF2B5EF4-FFF2-40B4-BE49-F238E27FC236}">
                <a16:creationId xmlns="" xmlns:a16="http://schemas.microsoft.com/office/drawing/2014/main" id="{A5F1C1EA-06EA-4837-ADD5-2F0ECFB98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655" y="2064421"/>
            <a:ext cx="712373" cy="44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E7EF5BC5-40E9-4296-99D1-FF05917D4D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78439" y="2118896"/>
            <a:ext cx="1820210" cy="217394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2FB5686A-1A8F-404E-8F37-A12E7C7624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2587" r="7622" b="11939"/>
          <a:stretch/>
        </p:blipFill>
        <p:spPr>
          <a:xfrm>
            <a:off x="2018873" y="2646205"/>
            <a:ext cx="754828" cy="80303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7C092989-AB6E-4013-9CA3-00A46B67AE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2587" r="7622" b="11939"/>
          <a:stretch/>
        </p:blipFill>
        <p:spPr>
          <a:xfrm>
            <a:off x="3484439" y="2639960"/>
            <a:ext cx="754828" cy="8030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0E39A27-6369-4BA9-8E11-78542E149B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2587" r="7622" b="11939"/>
          <a:stretch/>
        </p:blipFill>
        <p:spPr>
          <a:xfrm>
            <a:off x="4664232" y="2649586"/>
            <a:ext cx="754828" cy="803031"/>
          </a:xfrm>
          <a:prstGeom prst="rect">
            <a:avLst/>
          </a:prstGeom>
        </p:spPr>
      </p:pic>
      <p:sp>
        <p:nvSpPr>
          <p:cNvPr id="38" name="Rectangle: Rounded Corners 23">
            <a:extLst>
              <a:ext uri="{FF2B5EF4-FFF2-40B4-BE49-F238E27FC236}">
                <a16:creationId xmlns="" xmlns:a16="http://schemas.microsoft.com/office/drawing/2014/main" id="{BAB898D8-075A-479E-80E3-FD7C5C31B526}"/>
              </a:ext>
            </a:extLst>
          </p:cNvPr>
          <p:cNvSpPr/>
          <p:nvPr/>
        </p:nvSpPr>
        <p:spPr>
          <a:xfrm>
            <a:off x="290509" y="4071726"/>
            <a:ext cx="3774182" cy="2221219"/>
          </a:xfrm>
          <a:prstGeom prst="roundRect">
            <a:avLst/>
          </a:prstGeom>
          <a:solidFill>
            <a:srgbClr val="C5E2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39" name="Picture 6" descr="Vaizdo rezultatas pagal užklausą „m parking vilnius“">
            <a:extLst>
              <a:ext uri="{FF2B5EF4-FFF2-40B4-BE49-F238E27FC236}">
                <a16:creationId xmlns="" xmlns:a16="http://schemas.microsoft.com/office/drawing/2014/main" id="{F50CC038-05E2-4AFA-8545-0226E652A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8" t="15215" r="32294" b="15190"/>
          <a:stretch/>
        </p:blipFill>
        <p:spPr bwMode="auto">
          <a:xfrm>
            <a:off x="5065743" y="4557711"/>
            <a:ext cx="587278" cy="6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Vaizdo rezultatas pagal uÅ¾klausÄ âm ticket vilnius logoâ">
            <a:extLst>
              <a:ext uri="{FF2B5EF4-FFF2-40B4-BE49-F238E27FC236}">
                <a16:creationId xmlns="" xmlns:a16="http://schemas.microsoft.com/office/drawing/2014/main" id="{3BB902D8-4AA0-44A1-A27B-C7DBA2E67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609" y="4554189"/>
            <a:ext cx="603111" cy="60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8EC9FCEE-E16A-41A1-ADCA-2EEC138244A9}"/>
              </a:ext>
            </a:extLst>
          </p:cNvPr>
          <p:cNvGrpSpPr/>
          <p:nvPr/>
        </p:nvGrpSpPr>
        <p:grpSpPr>
          <a:xfrm>
            <a:off x="1279900" y="4106676"/>
            <a:ext cx="2274809" cy="1183653"/>
            <a:chOff x="10301495" y="1508280"/>
            <a:chExt cx="3049634" cy="1626220"/>
          </a:xfrm>
        </p:grpSpPr>
        <p:pic>
          <p:nvPicPr>
            <p:cNvPr id="42" name="Picture 44" descr="https://cdn2.iconfinder.com/data/icons/windows-8-metro-style/128/link.png">
              <a:extLst>
                <a:ext uri="{FF2B5EF4-FFF2-40B4-BE49-F238E27FC236}">
                  <a16:creationId xmlns="" xmlns:a16="http://schemas.microsoft.com/office/drawing/2014/main" id="{BD7652E8-E90F-49AA-8C11-FC33A277AA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1495" y="2229957"/>
              <a:ext cx="630698" cy="630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B45E95A4-D7BF-43B6-B122-B6657CDD6E72}"/>
                </a:ext>
              </a:extLst>
            </p:cNvPr>
            <p:cNvGrpSpPr/>
            <p:nvPr/>
          </p:nvGrpSpPr>
          <p:grpSpPr>
            <a:xfrm>
              <a:off x="10717389" y="1508280"/>
              <a:ext cx="2633740" cy="1626220"/>
              <a:chOff x="9918983" y="1734610"/>
              <a:chExt cx="2633740" cy="1626220"/>
            </a:xfrm>
          </p:grpSpPr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AE8BDAD9-D31B-4B40-9910-8837DE386CE5}"/>
                  </a:ext>
                </a:extLst>
              </p:cNvPr>
              <p:cNvSpPr txBox="1"/>
              <p:nvPr/>
            </p:nvSpPr>
            <p:spPr>
              <a:xfrm>
                <a:off x="9918983" y="2768835"/>
                <a:ext cx="2633740" cy="591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1100" dirty="0"/>
                  <a:t>Vartotojo paskyros</a:t>
                </a:r>
                <a:r>
                  <a:rPr lang="en-US" sz="1100" dirty="0"/>
                  <a:t> </a:t>
                </a:r>
                <a:r>
                  <a:rPr lang="lt-LT" sz="1100" dirty="0"/>
                  <a:t>pagrindu</a:t>
                </a:r>
                <a:r>
                  <a:rPr lang="en-US" sz="1100" dirty="0"/>
                  <a:t> </a:t>
                </a:r>
                <a:r>
                  <a:rPr lang="lt-LT" sz="1100" dirty="0"/>
                  <a:t>veikianti</a:t>
                </a:r>
                <a:r>
                  <a:rPr lang="en-US" sz="1100" dirty="0"/>
                  <a:t>  AFC </a:t>
                </a:r>
                <a:r>
                  <a:rPr lang="lt-LT" sz="1100" dirty="0"/>
                  <a:t>sistema</a:t>
                </a:r>
              </a:p>
            </p:txBody>
          </p:sp>
          <p:pic>
            <p:nvPicPr>
              <p:cNvPr id="45" name="Picture 46" descr="http://icons.iconarchive.com/icons/visualpharm/must-have/256/User-icon.png">
                <a:extLst>
                  <a:ext uri="{FF2B5EF4-FFF2-40B4-BE49-F238E27FC236}">
                    <a16:creationId xmlns="" xmlns:a16="http://schemas.microsoft.com/office/drawing/2014/main" id="{6C116611-B1B6-4DF2-A2E5-F3B632C803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66435" y="1734610"/>
                <a:ext cx="907467" cy="9074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46" name="Picture 14" descr="http://www.dermarollershop.com/wp-content/uploads/icon-visa-mcard.png">
            <a:extLst>
              <a:ext uri="{FF2B5EF4-FFF2-40B4-BE49-F238E27FC236}">
                <a16:creationId xmlns="" xmlns:a16="http://schemas.microsoft.com/office/drawing/2014/main" id="{B1AA6682-4AAC-4C23-AFF0-C460686D1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996" y="5554157"/>
            <a:ext cx="633938" cy="46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7DB081CB-CACC-4F83-B139-D25668654EF8}"/>
              </a:ext>
            </a:extLst>
          </p:cNvPr>
          <p:cNvGrpSpPr/>
          <p:nvPr/>
        </p:nvGrpSpPr>
        <p:grpSpPr>
          <a:xfrm>
            <a:off x="290509" y="5499867"/>
            <a:ext cx="1037926" cy="793078"/>
            <a:chOff x="289451" y="2410731"/>
            <a:chExt cx="1037926" cy="793078"/>
          </a:xfrm>
        </p:grpSpPr>
        <p:pic>
          <p:nvPicPr>
            <p:cNvPr id="48" name="Picture 47" title="Mokėjimo paslaugų teikėjas">
              <a:extLst>
                <a:ext uri="{FF2B5EF4-FFF2-40B4-BE49-F238E27FC236}">
                  <a16:creationId xmlns="" xmlns:a16="http://schemas.microsoft.com/office/drawing/2014/main" id="{759D3EDC-6AC3-4AB8-B77A-530117903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991" y="2410731"/>
              <a:ext cx="751817" cy="454524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70A7E041-1060-400C-B9A8-914AA2585F8D}"/>
                </a:ext>
              </a:extLst>
            </p:cNvPr>
            <p:cNvSpPr txBox="1"/>
            <p:nvPr/>
          </p:nvSpPr>
          <p:spPr>
            <a:xfrm>
              <a:off x="289451" y="2865255"/>
              <a:ext cx="10379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t-LT" sz="800" dirty="0"/>
                <a:t>Mokėjimo paslaugų teikėjas</a:t>
              </a:r>
            </a:p>
          </p:txBody>
        </p:sp>
      </p:grpSp>
      <p:pic>
        <p:nvPicPr>
          <p:cNvPr id="50" name="Picture 4" descr="Image result for kauno viešojo transporto kortelės">
            <a:extLst>
              <a:ext uri="{FF2B5EF4-FFF2-40B4-BE49-F238E27FC236}">
                <a16:creationId xmlns="" xmlns:a16="http://schemas.microsoft.com/office/drawing/2014/main" id="{2D6EF7E3-DB21-416A-B3F3-40022FBFC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323" y="5490953"/>
            <a:ext cx="1096128" cy="65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Image result for klaipėdos viešojo transporto kortelės">
            <a:extLst>
              <a:ext uri="{FF2B5EF4-FFF2-40B4-BE49-F238E27FC236}">
                <a16:creationId xmlns="" xmlns:a16="http://schemas.microsoft.com/office/drawing/2014/main" id="{FEE4399B-B059-4387-8E76-C381FC41D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609" y="5499867"/>
            <a:ext cx="975127" cy="65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Image result for šiaulių busturo kortelė">
            <a:extLst>
              <a:ext uri="{FF2B5EF4-FFF2-40B4-BE49-F238E27FC236}">
                <a16:creationId xmlns="" xmlns:a16="http://schemas.microsoft.com/office/drawing/2014/main" id="{018B60EA-C055-48F4-9555-0F1F1A58C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38" y="5454825"/>
            <a:ext cx="1096128" cy="8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946F5C11-FA76-4575-8022-BEA61BFEC11D}"/>
              </a:ext>
            </a:extLst>
          </p:cNvPr>
          <p:cNvSpPr txBox="1"/>
          <p:nvPr/>
        </p:nvSpPr>
        <p:spPr>
          <a:xfrm>
            <a:off x="7995451" y="5411086"/>
            <a:ext cx="96751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1200" dirty="0"/>
              <a:t>Kitais paslaugų partneriais ir registrais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247D34F9-E8EF-455C-A236-BDDA93318035}"/>
              </a:ext>
            </a:extLst>
          </p:cNvPr>
          <p:cNvGrpSpPr/>
          <p:nvPr/>
        </p:nvGrpSpPr>
        <p:grpSpPr>
          <a:xfrm>
            <a:off x="1192749" y="5460075"/>
            <a:ext cx="1072247" cy="755891"/>
            <a:chOff x="1191691" y="2370939"/>
            <a:chExt cx="1072247" cy="755891"/>
          </a:xfrm>
        </p:grpSpPr>
        <p:pic>
          <p:nvPicPr>
            <p:cNvPr id="55" name="Picture 54">
              <a:extLst>
                <a:ext uri="{FF2B5EF4-FFF2-40B4-BE49-F238E27FC236}">
                  <a16:creationId xmlns="" xmlns:a16="http://schemas.microsoft.com/office/drawing/2014/main" id="{EA649168-C9F1-4CDA-BB15-F7498CD305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/>
            <a:srcRect b="26880"/>
            <a:stretch/>
          </p:blipFill>
          <p:spPr>
            <a:xfrm>
              <a:off x="1234654" y="2370939"/>
              <a:ext cx="1029284" cy="561262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E9DF60FB-FD20-42C9-B472-1FFF6882117D}"/>
                </a:ext>
              </a:extLst>
            </p:cNvPr>
            <p:cNvSpPr txBox="1"/>
            <p:nvPr/>
          </p:nvSpPr>
          <p:spPr>
            <a:xfrm>
              <a:off x="1191691" y="2911386"/>
              <a:ext cx="103792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t-LT" sz="800" dirty="0"/>
                <a:t>Bankas gavėjas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53005DC7-51A1-4554-9E9A-E7D44C43B1A0}"/>
              </a:ext>
            </a:extLst>
          </p:cNvPr>
          <p:cNvGrpSpPr/>
          <p:nvPr/>
        </p:nvGrpSpPr>
        <p:grpSpPr>
          <a:xfrm>
            <a:off x="2933255" y="5420798"/>
            <a:ext cx="1037926" cy="810592"/>
            <a:chOff x="2932197" y="2331662"/>
            <a:chExt cx="1037926" cy="810592"/>
          </a:xfrm>
        </p:grpSpPr>
        <p:pic>
          <p:nvPicPr>
            <p:cNvPr id="58" name="Picture 57">
              <a:extLst>
                <a:ext uri="{FF2B5EF4-FFF2-40B4-BE49-F238E27FC236}">
                  <a16:creationId xmlns="" xmlns:a16="http://schemas.microsoft.com/office/drawing/2014/main" id="{65299253-76B7-43AB-A883-95A84A3D8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/>
            <a:srcRect b="29026"/>
            <a:stretch/>
          </p:blipFill>
          <p:spPr>
            <a:xfrm>
              <a:off x="2935613" y="2331662"/>
              <a:ext cx="989974" cy="600539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781E8E15-2A42-4A60-A8A7-A0A4A75F8A96}"/>
                </a:ext>
              </a:extLst>
            </p:cNvPr>
            <p:cNvSpPr txBox="1"/>
            <p:nvPr/>
          </p:nvSpPr>
          <p:spPr>
            <a:xfrm>
              <a:off x="2932197" y="2926810"/>
              <a:ext cx="103792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t-LT" sz="800" dirty="0"/>
                <a:t>Bankas leidėjas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66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ė 30"/>
          <p:cNvGrpSpPr/>
          <p:nvPr/>
        </p:nvGrpSpPr>
        <p:grpSpPr>
          <a:xfrm>
            <a:off x="0" y="0"/>
            <a:ext cx="9146704" cy="549738"/>
            <a:chOff x="-1803" y="0"/>
            <a:chExt cx="9146704" cy="549738"/>
          </a:xfrm>
        </p:grpSpPr>
        <p:sp>
          <p:nvSpPr>
            <p:cNvPr id="3" name="Rectangle 9"/>
            <p:cNvSpPr>
              <a:spLocks noChangeArrowheads="1"/>
            </p:cNvSpPr>
            <p:nvPr/>
          </p:nvSpPr>
          <p:spPr bwMode="auto">
            <a:xfrm>
              <a:off x="-902" y="0"/>
              <a:ext cx="9144901" cy="549738"/>
            </a:xfrm>
            <a:prstGeom prst="rect">
              <a:avLst/>
            </a:prstGeom>
            <a:solidFill>
              <a:srgbClr val="7EA3C3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92075" indent="538163" eaLnBrk="0" hangingPunct="0">
                <a:lnSpc>
                  <a:spcPts val="3000"/>
                </a:lnSpc>
              </a:pPr>
              <a:endParaRPr lang="pt-BR" altLang="lt-LT" sz="1700" b="1" spc="30" dirty="0">
                <a:solidFill>
                  <a:schemeClr val="bg1"/>
                </a:solidFill>
                <a:effectLst>
                  <a:outerShdw blurRad="50800" dist="50800" algn="l" rotWithShape="0">
                    <a:srgbClr val="00457E">
                      <a:alpha val="50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9144901" cy="45719"/>
            </a:xfrm>
            <a:prstGeom prst="rect">
              <a:avLst/>
            </a:prstGeom>
            <a:solidFill>
              <a:srgbClr val="00457E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2819" y="90000"/>
              <a:ext cx="7668344" cy="43200"/>
            </a:xfrm>
            <a:prstGeom prst="rect">
              <a:avLst/>
            </a:prstGeom>
            <a:solidFill>
              <a:srgbClr val="B3C9DB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036496" y="46670"/>
              <a:ext cx="45719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8964488" y="44624"/>
              <a:ext cx="45719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8846761" y="44624"/>
              <a:ext cx="45719" cy="45719"/>
            </a:xfrm>
            <a:prstGeom prst="rect">
              <a:avLst/>
            </a:prstGeom>
            <a:solidFill>
              <a:srgbClr val="B3C9DB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8604448" y="44624"/>
              <a:ext cx="45719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8486721" y="44624"/>
              <a:ext cx="45719" cy="45719"/>
            </a:xfrm>
            <a:prstGeom prst="rect">
              <a:avLst/>
            </a:prstGeom>
            <a:solidFill>
              <a:srgbClr val="B3C9DB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-1803" y="44451"/>
              <a:ext cx="8293580" cy="45719"/>
            </a:xfrm>
            <a:prstGeom prst="rect">
              <a:avLst/>
            </a:prstGeom>
            <a:solidFill>
              <a:srgbClr val="5A8AB2"/>
            </a:solidFill>
            <a:ln w="9525">
              <a:noFill/>
              <a:miter lim="800000"/>
              <a:headEnd/>
              <a:tailEnd/>
            </a:ln>
          </p:spPr>
          <p:txBody>
            <a:bodyPr bIns="0" anchor="b" anchorCtr="0"/>
            <a:lstStyle/>
            <a:p>
              <a:pPr marL="271463" eaLnBrk="0" hangingPunct="0">
                <a:lnSpc>
                  <a:spcPts val="3000"/>
                </a:lnSpc>
              </a:pPr>
              <a:endParaRPr lang="pt-BR" altLang="lt-LT" sz="27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12" name="Paveikslėlis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80000"/>
              <a:ext cx="360040" cy="301075"/>
            </a:xfrm>
            <a:prstGeom prst="rect">
              <a:avLst/>
            </a:prstGeom>
            <a:effectLst>
              <a:outerShdw blurRad="50800" dist="25400" dir="5400000" algn="ctr" rotWithShape="0">
                <a:srgbClr val="00457E"/>
              </a:outerShdw>
            </a:effectLst>
          </p:spPr>
        </p:pic>
      </p:grpSp>
      <p:sp>
        <p:nvSpPr>
          <p:cNvPr id="17" name="Slide Number Placeholder 4"/>
          <p:cNvSpPr txBox="1">
            <a:spLocks noGrp="1"/>
          </p:cNvSpPr>
          <p:nvPr/>
        </p:nvSpPr>
        <p:spPr bwMode="auto">
          <a:xfrm>
            <a:off x="8723362" y="6496950"/>
            <a:ext cx="324496" cy="24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D75458B-D681-48A3-AFEF-ADA5226BC646}" type="slidenum">
              <a:rPr lang="de-AT" altLang="lt-LT" sz="1000">
                <a:solidFill>
                  <a:srgbClr val="7CA2C2"/>
                </a:solidFill>
                <a:latin typeface="Calibri" panose="020F0502020204030204" pitchFamily="34" charset="0"/>
              </a:rPr>
              <a:pPr algn="r"/>
              <a:t>9</a:t>
            </a:fld>
            <a:endParaRPr lang="de-AT" altLang="lt-LT" sz="1000" dirty="0">
              <a:solidFill>
                <a:srgbClr val="7CA2C2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Slide Number Placeholder 4">
            <a:extLst>
              <a:ext uri="{FF2B5EF4-FFF2-40B4-BE49-F238E27FC236}">
                <a16:creationId xmlns="" xmlns:a16="http://schemas.microsoft.com/office/drawing/2014/main" id="{1F55F4F2-6EEF-41E2-9E62-C4BC11B5106E}"/>
              </a:ext>
            </a:extLst>
          </p:cNvPr>
          <p:cNvSpPr txBox="1">
            <a:spLocks noGrp="1"/>
          </p:cNvSpPr>
          <p:nvPr/>
        </p:nvSpPr>
        <p:spPr bwMode="auto">
          <a:xfrm>
            <a:off x="8723362" y="6496950"/>
            <a:ext cx="324496" cy="24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D75458B-D681-48A3-AFEF-ADA5226BC646}" type="slidenum">
              <a:rPr lang="de-AT" altLang="lt-LT" sz="1000">
                <a:solidFill>
                  <a:srgbClr val="FFFFFF"/>
                </a:solidFill>
                <a:latin typeface="Calibri" panose="020F0502020204030204" pitchFamily="34" charset="0"/>
              </a:rPr>
              <a:pPr algn="r"/>
              <a:t>9</a:t>
            </a:fld>
            <a:endParaRPr lang="de-AT" altLang="lt-LT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="" xmlns:a16="http://schemas.microsoft.com/office/drawing/2014/main" id="{834AFAE6-27E9-409F-9DB4-F285711A7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8560" y="489082"/>
            <a:ext cx="9552577" cy="49164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bIns="0" anchor="t" anchorCtr="0"/>
          <a:lstStyle/>
          <a:p>
            <a:pPr marL="627063" algn="just" eaLnBrk="0" hangingPunct="0">
              <a:lnSpc>
                <a:spcPts val="3000"/>
              </a:lnSpc>
            </a:pPr>
            <a:r>
              <a:rPr lang="lt-LT" sz="2800" b="1" dirty="0">
                <a:solidFill>
                  <a:srgbClr val="054981"/>
                </a:solidFill>
                <a:effectLst>
                  <a:outerShdw blurRad="50800" dist="38100" sx="1000" sy="1000" algn="l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Intelektinių transporto sistemų diegimas ir plėtra mieste</a:t>
            </a:r>
          </a:p>
          <a:p>
            <a:pPr marL="627063" eaLnBrk="0" hangingPunct="0">
              <a:lnSpc>
                <a:spcPts val="4500"/>
              </a:lnSpc>
            </a:pPr>
            <a:endParaRPr lang="lt-LT" altLang="lt-LT" sz="2800" b="1" dirty="0">
              <a:solidFill>
                <a:srgbClr val="054981"/>
              </a:solidFill>
              <a:effectLst>
                <a:outerShdw blurRad="50800" dist="38100" sx="1000" sy="1000" algn="l" rotWithShape="0">
                  <a:prstClr val="black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1314" y="1038820"/>
            <a:ext cx="8830695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lt-LT" sz="2000" b="1" i="1" dirty="0">
                <a:solidFill>
                  <a:srgbClr val="85C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eismo srautams valdyti, kontroliuoti, informuoti apie eismo srautus ir sąlygas</a:t>
            </a:r>
          </a:p>
        </p:txBody>
      </p:sp>
      <p:pic>
        <p:nvPicPr>
          <p:cNvPr id="18" name="Picture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" t="3944" r="9230" b="7664"/>
          <a:stretch>
            <a:fillRect/>
          </a:stretch>
        </p:blipFill>
        <p:spPr bwMode="auto">
          <a:xfrm>
            <a:off x="4625494" y="2636960"/>
            <a:ext cx="3330882" cy="396039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186539" y="1476073"/>
            <a:ext cx="8897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1600" b="1" dirty="0">
                <a:latin typeface="Calibri" panose="020F0502020204030204" pitchFamily="34" charset="0"/>
                <a:ea typeface="Calibri" panose="020F0502020204030204" pitchFamily="34" charset="0"/>
              </a:rPr>
              <a:t>Siūloma įvesti Kilpinį eismo reguliavimą Vilniaus miesto senamiesčio branduolio teritorijoje panaudojant IT priemonės</a:t>
            </a:r>
            <a:r>
              <a:rPr lang="lt-LT" sz="16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lt-LT" sz="16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99024" y="2012302"/>
            <a:ext cx="32882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1400" b="1" i="1" dirty="0">
                <a:latin typeface="Calibri" panose="020F0502020204030204" pitchFamily="34" charset="0"/>
                <a:ea typeface="Calibri" panose="020F0502020204030204" pitchFamily="34" charset="0"/>
              </a:rPr>
              <a:t>Principinė Senamiesčio branduolio kilpinio eismo reguliavimo schema</a:t>
            </a:r>
            <a:endParaRPr lang="lt-L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25" y="2780928"/>
            <a:ext cx="3146863" cy="40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69941" y="2058977"/>
            <a:ext cx="32882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1400" b="1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Transporto priemonių srautų pasiskirstymas Senamiesčio </a:t>
            </a:r>
            <a:r>
              <a:rPr lang="lt-LT" sz="1400" b="1" i="1" dirty="0">
                <a:latin typeface="Calibri" panose="020F0502020204030204" pitchFamily="34" charset="0"/>
                <a:ea typeface="Calibri" panose="020F0502020204030204" pitchFamily="34" charset="0"/>
              </a:rPr>
              <a:t>branduolio </a:t>
            </a:r>
            <a:r>
              <a:rPr lang="lt-LT" sz="1400" b="1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teritorijoje per 1 val.</a:t>
            </a:r>
            <a:endParaRPr lang="lt-LT" sz="1400" i="1" dirty="0"/>
          </a:p>
        </p:txBody>
      </p:sp>
    </p:spTree>
    <p:extLst>
      <p:ext uri="{BB962C8B-B14F-4D97-AF65-F5344CB8AC3E}">
        <p14:creationId xmlns:p14="http://schemas.microsoft.com/office/powerpoint/2010/main" val="301411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>
          <a:lnSpc>
            <a:spcPct val="80000"/>
          </a:lnSpc>
          <a:buFontTx/>
          <a:buNone/>
          <a:defRPr sz="1400" b="1" dirty="0">
            <a:solidFill>
              <a:srgbClr val="CC6600"/>
            </a:solidFill>
          </a:defRPr>
        </a:defPPr>
      </a:lstStyle>
    </a:sp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4198</TotalTime>
  <Words>1208</Words>
  <Application>Microsoft Office PowerPoint</Application>
  <PresentationFormat>On-screen Show (4:3)</PresentationFormat>
  <Paragraphs>198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Symbol</vt:lpstr>
      <vt:lpstr>Times New Roman</vt:lpstr>
      <vt:lpstr>Wingdings</vt:lpstr>
      <vt:lpstr>Office Theme</vt:lpstr>
      <vt:lpstr>Standarddesign</vt:lpstr>
      <vt:lpstr>VILNIAUS MIESTO SAVIVALDYBĖS DARNAUS JUDUMO PLANO VEIKSMŲ PLANE IKI 2020 METŲ ATRINKTŲ PRIEMONIŲ ĮGYVENDINIMAS PAGAL PRIEMONĘ NR. 04.5.1-TID-R-514 „DARNAUS JUDUMO PRIEMONIŲ DIEGIMAS“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Dėkojame už dėmesį !</vt:lpstr>
    </vt:vector>
  </TitlesOfParts>
  <Company>Lukrecijos reklama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Marius Berulis</cp:lastModifiedBy>
  <cp:revision>172</cp:revision>
  <cp:lastPrinted>2018-11-07T14:29:21Z</cp:lastPrinted>
  <dcterms:created xsi:type="dcterms:W3CDTF">2014-03-04T16:12:36Z</dcterms:created>
  <dcterms:modified xsi:type="dcterms:W3CDTF">2019-02-21T09:51:17Z</dcterms:modified>
</cp:coreProperties>
</file>