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  <p:sldMasterId id="2147483874" r:id="rId2"/>
  </p:sldMasterIdLst>
  <p:notesMasterIdLst>
    <p:notesMasterId r:id="rId11"/>
  </p:notesMasterIdLst>
  <p:handoutMasterIdLst>
    <p:handoutMasterId r:id="rId12"/>
  </p:handoutMasterIdLst>
  <p:sldIdLst>
    <p:sldId id="492" r:id="rId3"/>
    <p:sldId id="517" r:id="rId4"/>
    <p:sldId id="539" r:id="rId5"/>
    <p:sldId id="540" r:id="rId6"/>
    <p:sldId id="541" r:id="rId7"/>
    <p:sldId id="538" r:id="rId8"/>
    <p:sldId id="542" r:id="rId9"/>
    <p:sldId id="388" r:id="rId10"/>
  </p:sldIdLst>
  <p:sldSz cx="9144000" cy="6858000" type="screen4x3"/>
  <p:notesSz cx="6669088" cy="9926638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6699FF"/>
    <a:srgbClr val="5C0000"/>
    <a:srgbClr val="FF3300"/>
    <a:srgbClr val="99CCFF"/>
    <a:srgbClr val="CCFFCC"/>
    <a:srgbClr val="66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5878" autoAdjust="0"/>
  </p:normalViewPr>
  <p:slideViewPr>
    <p:cSldViewPr>
      <p:cViewPr varScale="1">
        <p:scale>
          <a:sx n="108" d="100"/>
          <a:sy n="108" d="100"/>
        </p:scale>
        <p:origin x="6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400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68" y="49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2C7C5BF-EDC1-40A9-9241-C9036F12A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78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5DBCFC9-2E0A-4DC9-B32A-E6DD9C0B6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86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8CA4BC-50D2-4724-97AA-911BB79ADA3F}" type="slidenum">
              <a:rPr lang="en-US" sz="1200" smtClean="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2525" cy="37226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195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ačiakampis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DDE9EC"/>
              </a:solidFill>
            </a:endParaRPr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>
                <a:solidFill>
                  <a:srgbClr val="DDE9EC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33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1158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7" name="Stačiakampis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2" name="Datos vietos rezervavimo ženklas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13" name="Skaidrės numerio vietos rezervavimo ženklas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Poraštės vietos rezervavimo ženklas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12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8" name="Datos vietos rezervavimo ženklas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10" name="Skaidrės numerio vietos rezervavimo ženklas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2" name="Poraštės vietos rezervavimo ženklas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2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0" name="Datos vietos rezervavimo ženklas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12" name="Skaidrės numerio vietos rezervavimo ženklas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Poraštės vietos rezervavimo ženklas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16" name="Teksto vietos rezervavimo ženklas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15" name="Teksto vietos rezervavimo ženklas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</p:spTree>
    <p:extLst>
      <p:ext uri="{BB962C8B-B14F-4D97-AF65-F5344CB8AC3E}">
        <p14:creationId xmlns:p14="http://schemas.microsoft.com/office/powerpoint/2010/main" val="3441335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161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95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389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8" name="Stačiakampis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1" name="Stačiakampis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os vietos rezervavimo ženklas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13" name="Skaidrės numerio vietos rezervavimo ženklas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Poraštės vietos rezervavimo ženklas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13113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278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7" name="Stačiakampis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249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7" name="Stačiakampis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2" name="Datos vietos rezervavimo ženklas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Skaidrės numerio vietos rezervavimo ženklas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Poraštės vietos rezervavimo ženklas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8" name="Datos vietos rezervavimo ženklas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10" name="Skaidrės numerio vietos rezervavimo ženklas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2" name="Poraštės vietos rezervavimo ženklas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0" name="Datos vietos rezervavimo ženklas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12" name="Skaidrės numerio vietos rezervavimo ženklas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Poraštės vietos rezervavimo ženklas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16" name="Teksto vietos rezervavimo ženklas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15" name="Teksto vietos rezervavimo ženklas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8" name="Stačiakampis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1" name="Stačiakampis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os vietos rezervavimo ženklas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13" name="Skaidrės numerio vietos rezervavimo ženklas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Poraštės vietos rezervavimo ženklas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69000" t="3000" b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tačiakampis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69000" t="3000" b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464653"/>
              </a:solidFill>
            </a:endParaRPr>
          </a:p>
        </p:txBody>
      </p:sp>
      <p:sp>
        <p:nvSpPr>
          <p:cNvPr id="7" name="Stačiakampis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7D2C86-87DF-472F-AD57-966083B407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1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1556792"/>
            <a:ext cx="8569325" cy="3312368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2014-2020 m. veiksmų programos </a:t>
            </a:r>
            <a:br>
              <a:rPr lang="lt-LT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 prioriteto  ,,visuomenės poreikius atitinkantis ir pažangus viešasis valdymas“ priemonė</a:t>
            </a:r>
            <a:br>
              <a:rPr lang="lt-LT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,,Paslaugų </a:t>
            </a:r>
            <a:r>
              <a:rPr lang="lt-LT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teikimo ir asmenų aptarnavimo kokybės gerinimas </a:t>
            </a:r>
            <a:r>
              <a:rPr lang="lt-LT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savivaldybėse“</a:t>
            </a:r>
            <a:r>
              <a:rPr lang="lt-LT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31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1520" y="5085184"/>
            <a:ext cx="8569325" cy="79208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lt-LT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lt-LT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1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lt-LT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balandžio </a:t>
            </a:r>
            <a:r>
              <a:rPr lang="lt-LT" sz="1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lt-LT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1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lt-LT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 eaLnBrk="1" hangingPunct="1">
              <a:lnSpc>
                <a:spcPct val="90000"/>
              </a:lnSpc>
            </a:pPr>
            <a:r>
              <a:rPr lang="lt-LT" sz="1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Bareikiškių</a:t>
            </a:r>
            <a:r>
              <a:rPr lang="lt-LT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km., Vilniaus rajonas</a:t>
            </a:r>
            <a:endParaRPr lang="lt-LT" sz="1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260648"/>
            <a:ext cx="644420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Numatomos remti veiklos:</a:t>
            </a:r>
            <a:r>
              <a:rPr lang="lt-LT" sz="31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31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35496" y="1484784"/>
            <a:ext cx="9108504" cy="53732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pasiūlymų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dėl savivaldybių reguliuojamų paslaugų teikimo ir (ar) asmenų aptarnavimo teisinio reglamentavimo tobulinimo rengimas;</a:t>
            </a:r>
          </a:p>
          <a:p>
            <a:pPr>
              <a:spcBef>
                <a:spcPts val="0"/>
              </a:spcBef>
            </a:pP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projektų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vykdytojų ir partnerių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organizavimo procedūrų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(veiklos procesų),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susijusių su paslaugų teikimu ir (ar) asmenų aptarnavimu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kūrimas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tobulinimas, diegimas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(įskaitant vieno langelio principui įgyvendinti reikalingų veiksmų vykdymą);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kokybės vadybos metodų / sistemų, skirtų gerinti paslaugų teikimo ir (ar) asmenų aptarnavimo kokybę, diegimas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paslaugų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(ar) asmenų aptarnavimo kokybės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(įskaitant visuomenės pasitenkinimą paslaugomis ir aptarnavimu) </a:t>
            </a:r>
            <a:r>
              <a:rPr lang="lt-LT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stebėsenos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vertinimo priemonių (įrankių)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kūrimas, tobulinimas, diegimas;</a:t>
            </a:r>
          </a:p>
          <a:p>
            <a:pPr>
              <a:spcBef>
                <a:spcPts val="0"/>
              </a:spcBef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piliečių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chartijų, paslaugų ir (ar) asmenų aptarnavimo kokybės standartų rengimas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kitų paslaugų ir (ar) asmenų aptarnavimo kokybę gerinančių priemonių (įrankių) kūrimas, tobulinimas, pritaikymas, diegimas;</a:t>
            </a:r>
          </a:p>
          <a:p>
            <a:pPr>
              <a:spcBef>
                <a:spcPts val="0"/>
              </a:spcBef>
            </a:pP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projektų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vykdytojų ir partnerių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darbuotojų kompetencijų, reikalingų gerinti paslaugų ir (ar) asmenų aptarnavimo kokybę, stiprinimas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(mokymo programų rengimas, mokymas, keitimasis gerąja patirtimi); </a:t>
            </a:r>
          </a:p>
          <a:p>
            <a:pPr>
              <a:spcBef>
                <a:spcPts val="0"/>
              </a:spcBef>
            </a:pP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tyrimų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skirtų įvertinti paslaugų ir (ar) asmenų aptarnavimo kokybę,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vykdymas.</a:t>
            </a:r>
            <a:endParaRPr lang="lt-LT" sz="2000" b="1" dirty="0" smtClean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7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6444208" cy="1700808"/>
          </a:xfrm>
        </p:spPr>
        <p:txBody>
          <a:bodyPr>
            <a:normAutofit fontScale="90000"/>
          </a:bodyPr>
          <a:lstStyle/>
          <a:p>
            <a:r>
              <a:rPr lang="lt-LT" sz="2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GALIMI PAREIŠKĖJAI IR PARTNERIAI:</a:t>
            </a:r>
            <a:r>
              <a:rPr lang="lt-LT" sz="31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lt-LT" sz="31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31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35496" y="1484784"/>
            <a:ext cx="9108504" cy="53732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1) savivaldybių administracijos ir kitos biudžetinės įstaigos, kurių savininkė – savivaldybė; </a:t>
            </a:r>
          </a:p>
          <a:p>
            <a:pPr marL="0" indent="0" algn="just">
              <a:buNone/>
            </a:pP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2) viešosios įstaigos, kuriose  savivaldybei priklauso dau</a:t>
            </a:r>
            <a:r>
              <a:rPr lang="lt-LT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giau kaip 50 procentų balsų  visuotiniame dalininkų susirinkime;</a:t>
            </a:r>
            <a:endParaRPr lang="lt-LT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6444208" cy="1700808"/>
          </a:xfrm>
        </p:spPr>
        <p:txBody>
          <a:bodyPr>
            <a:normAutofit fontScale="90000"/>
          </a:bodyPr>
          <a:lstStyle/>
          <a:p>
            <a:r>
              <a:rPr lang="lt-LT" sz="2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REIKALAVIMAI PROJEKTŲ ATRANKAI:</a:t>
            </a:r>
            <a:r>
              <a:rPr lang="lt-LT" sz="31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lt-LT" sz="31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31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35496" y="1484784"/>
            <a:ext cx="9108504" cy="53732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t-LT" sz="44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Projektų </a:t>
            </a:r>
            <a:r>
              <a:rPr lang="lt-LT" sz="4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atrankos būdas </a:t>
            </a:r>
            <a:r>
              <a:rPr lang="lt-LT" sz="4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lt-LT" sz="4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lt-LT" sz="4400" dirty="0">
                <a:latin typeface="Times New Roman" pitchFamily="18" charset="0"/>
                <a:cs typeface="Times New Roman" pitchFamily="18" charset="0"/>
              </a:rPr>
              <a:t>regionų projektų planavimas</a:t>
            </a:r>
            <a:r>
              <a:rPr lang="lt-LT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lt-LT" sz="44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Numatomi specialūs projektų atrankos kriterijai:</a:t>
            </a:r>
            <a:r>
              <a:rPr lang="lt-LT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lt-LT" sz="4400" dirty="0" smtClean="0">
                <a:latin typeface="Times New Roman" pitchFamily="18" charset="0"/>
                <a:cs typeface="Times New Roman" pitchFamily="18" charset="0"/>
              </a:rPr>
              <a:t>Pareiškėjas, projekto tikslas ir veiklos atitinka regiono plėtros plane pateiktą informaciją apie priemonę (veiksmą) ir jo vykdytoją;</a:t>
            </a:r>
          </a:p>
          <a:p>
            <a:pPr marL="457200" indent="-457200">
              <a:buAutoNum type="arabicPeriod"/>
            </a:pPr>
            <a:r>
              <a:rPr lang="lt-LT" sz="4400" dirty="0" smtClean="0">
                <a:latin typeface="Times New Roman" pitchFamily="18" charset="0"/>
                <a:cs typeface="Times New Roman" pitchFamily="18" charset="0"/>
              </a:rPr>
              <a:t>Pareiškėjas, projekto tikslas ir veiklos atitinka savivaldybės strateginiame plėtros plane  ar savivaldybės  strateginiame veiklos plane pateiktą informaciją apie priemonę (veiksmą) ir jo vykdytoją.</a:t>
            </a:r>
            <a:endParaRPr lang="lt-LT" sz="44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6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228600"/>
            <a:ext cx="6372200" cy="990600"/>
          </a:xfrm>
        </p:spPr>
        <p:txBody>
          <a:bodyPr>
            <a:normAutofit fontScale="90000"/>
          </a:bodyPr>
          <a:lstStyle/>
          <a:p>
            <a: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4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numatomas priemonės finansavimas:</a:t>
            </a:r>
            <a:r>
              <a:rPr lang="lt-LT" sz="4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4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7465872"/>
              </p:ext>
            </p:extLst>
          </p:nvPr>
        </p:nvGraphicFramePr>
        <p:xfrm>
          <a:off x="107504" y="1340768"/>
          <a:ext cx="8928993" cy="5503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1"/>
                <a:gridCol w="2976331"/>
                <a:gridCol w="2976331"/>
              </a:tblGrid>
              <a:tr h="2335107">
                <a:tc>
                  <a:txBody>
                    <a:bodyPr/>
                    <a:lstStyle/>
                    <a:p>
                      <a:r>
                        <a:rPr kumimoji="0" lang="lt-LT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Finansavimo šaltiniai</a:t>
                      </a:r>
                      <a:endParaRPr kumimoji="0" lang="lt-LT" sz="2800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lt-LT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Priemonei finansuoti skiriama lėšų suma (mln. EUR / mln. Lt)</a:t>
                      </a:r>
                      <a:endParaRPr kumimoji="0" lang="lt-LT" sz="2800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lt-LT" sz="28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Dalis nuo priemonės finansavimo (proc.)</a:t>
                      </a:r>
                      <a:endParaRPr kumimoji="0" lang="lt-LT" sz="2800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1621"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 struktūrinių fondų lėšos</a:t>
                      </a:r>
                      <a:endParaRPr lang="lt-LT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 15,9 mln. EUR  / 55 mln. Lt)</a:t>
                      </a:r>
                      <a:endParaRPr lang="lt-LT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 85 proc.</a:t>
                      </a:r>
                      <a:endParaRPr lang="lt-LT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7720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lt-LT" sz="2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Savivaldybių biudžetų lėšos</a:t>
                      </a:r>
                      <a:endParaRPr kumimoji="0" lang="lt-LT" sz="2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lt-LT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mažiau kaip </a:t>
                      </a:r>
                    </a:p>
                    <a:p>
                      <a:r>
                        <a:rPr lang="lt-LT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 mln. EUR / </a:t>
                      </a:r>
                    </a:p>
                    <a:p>
                      <a:r>
                        <a:rPr lang="lt-LT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 mln. Lt</a:t>
                      </a:r>
                      <a:endParaRPr lang="lt-LT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 mažiau kaip 15 proc.</a:t>
                      </a:r>
                      <a:endParaRPr lang="lt-LT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58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5976664" cy="990600"/>
          </a:xfrm>
        </p:spPr>
        <p:txBody>
          <a:bodyPr>
            <a:normAutofit fontScale="90000"/>
          </a:bodyPr>
          <a:lstStyle/>
          <a:p>
            <a: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40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numatomi regionų limitai:</a:t>
            </a:r>
            <a:r>
              <a:rPr lang="lt-LT" sz="4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48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8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67681299"/>
              </p:ext>
            </p:extLst>
          </p:nvPr>
        </p:nvGraphicFramePr>
        <p:xfrm>
          <a:off x="-1" y="1556786"/>
          <a:ext cx="9036498" cy="5301213"/>
        </p:xfrm>
        <a:graphic>
          <a:graphicData uri="http://schemas.openxmlformats.org/drawingml/2006/table">
            <a:tbl>
              <a:tblPr/>
              <a:tblGrid>
                <a:gridCol w="1978667"/>
                <a:gridCol w="848000"/>
                <a:gridCol w="1271999"/>
                <a:gridCol w="1696000"/>
                <a:gridCol w="940749"/>
                <a:gridCol w="1095332"/>
                <a:gridCol w="1205751"/>
              </a:tblGrid>
              <a:tr h="617357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Gyventojų skaičius metų pradžioje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Regionams limitų nustatymas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119444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Gyventojų dalis regione nuo visų Lietuvos gyventojų, proc.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Kintamasis dydis pagal gyventojų skaičių, EUR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Bazinis dydis, EUR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Limitai regionams (EUR)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Limitai regionams (Lt)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Alytaus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149851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632.761,00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982.761,00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3.393.277,18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Kauno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2.479.670,00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2.829.670,00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9.770.284,58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Klaipėdos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1.389.290,00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1.739.290,00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6.005.420,51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Marijampolės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154084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650.635,00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1.000.635,00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3.454.992,53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Panevėžio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238748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1.008.137,00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1.358.137,00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4.689.375,43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Šiaulių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285763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1.206.662,00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1.556.662,00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5.374.842,55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Tauragės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104623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441.781,00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791.781,00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2.733.861,44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Telšių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614.312,00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964.312,00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3.329.576,47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Utenos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142564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601.991,00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951.991,00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3.287.034,52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16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Vilniaus apskritis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806106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3.403.862,00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350.000,00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3.753.862,00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12.961.334,71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831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Lietuvos Respublika / IŠ VISO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2943472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12429101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15929101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54999999,93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28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6372200" cy="1052736"/>
          </a:xfrm>
        </p:spPr>
        <p:txBody>
          <a:bodyPr>
            <a:normAutofit fontScale="90000"/>
          </a:bodyPr>
          <a:lstStyle/>
          <a:p>
            <a: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pagrindiniai </a:t>
            </a:r>
            <a:r>
              <a:rPr lang="lt-LT" sz="3600" b="1" cap="all" dirty="0" err="1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stebėsenos</a:t>
            </a:r>
            <a:r>
              <a:rPr lang="lt-LT" sz="3600" b="1" cap="all" dirty="0" smtClean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rodikliai:</a:t>
            </a:r>
            <a:r>
              <a:rPr lang="lt-LT" sz="36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cap="all" dirty="0">
                <a:solidFill>
                  <a:srgbClr val="727CA3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36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89686171"/>
              </p:ext>
            </p:extLst>
          </p:nvPr>
        </p:nvGraphicFramePr>
        <p:xfrm>
          <a:off x="0" y="1196753"/>
          <a:ext cx="9144000" cy="5700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4147"/>
                <a:gridCol w="1709853"/>
              </a:tblGrid>
              <a:tr h="791050">
                <a:tc>
                  <a:txBody>
                    <a:bodyPr/>
                    <a:lstStyle/>
                    <a:p>
                      <a:r>
                        <a:rPr kumimoji="0" lang="lt-LT" sz="2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Rodikliai</a:t>
                      </a:r>
                      <a:endParaRPr kumimoji="0" lang="lt-LT" sz="2400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lt-LT" sz="2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Siektina</a:t>
                      </a:r>
                      <a:r>
                        <a:rPr kumimoji="0" lang="lt-LT" sz="2400" kern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reikšmė</a:t>
                      </a:r>
                      <a:endParaRPr kumimoji="0" lang="lt-LT" sz="2400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42627">
                <a:tc>
                  <a:txBody>
                    <a:bodyPr/>
                    <a:lstStyle/>
                    <a:p>
                      <a:r>
                        <a:rPr kumimoji="0" lang="lt-LT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Viešojo valdymo institucijos, pagal veiksmų programą ESF lėšomis įgyvendinusios paslaugų ir (ar) aptarnavimo kokybei gerinti skirtas priemones</a:t>
                      </a:r>
                      <a:endParaRPr lang="lt-LT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lt-LT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947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lt-LT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Parengtos piliečių chartijos</a:t>
                      </a:r>
                      <a:endParaRPr kumimoji="0" lang="lt-LT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lt-LT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9420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lt-LT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Viešojo valdymo institucijų darbuotojai, kurie dalyvavo pagal veiksmų programą  ESF lėšomis vykdytose veiklose, skirtose stiprinti teikiamų paslaugų ir (ar) aptarnavimo kokybės gerinimui reikalingas kompetencijas</a:t>
                      </a:r>
                      <a:endParaRPr kumimoji="0" lang="lt-LT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lt-LT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7726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lt-LT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Viešojo valdymo institucijos, ESF lėšomis pagerinusios visuomenės patenkinimo teikiamomis paslaugomis indeksą</a:t>
                      </a:r>
                      <a:endParaRPr kumimoji="0" lang="lt-LT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lt-LT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052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lt-LT" sz="3200" b="1" dirty="0" smtClean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lt-LT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DĖKOJU UŽ DĖMESĮ</a:t>
            </a:r>
          </a:p>
          <a:p>
            <a:pPr algn="ctr">
              <a:buNone/>
            </a:pPr>
            <a:endParaRPr lang="lt-LT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Įprasta">
  <a:themeElements>
    <a:clrScheme name="Pradinė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Įprast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Įprast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Įprasta">
  <a:themeElements>
    <a:clrScheme name="Pradinė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Įprast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Įprast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20218</TotalTime>
  <Words>568</Words>
  <Application>Microsoft Office PowerPoint</Application>
  <PresentationFormat>Demonstracija ekrane (4:3)</PresentationFormat>
  <Paragraphs>139</Paragraphs>
  <Slides>8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8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Wingdings</vt:lpstr>
      <vt:lpstr>Wingdings 2</vt:lpstr>
      <vt:lpstr>Įprasta</vt:lpstr>
      <vt:lpstr>1_Įprasta</vt:lpstr>
      <vt:lpstr>2014-2020 m. veiksmų programos  10 prioriteto  ,,visuomenės poreikius atitinkantis ir pažangus viešasis valdymas“ priemonė ,,Paslaugų teikimo ir asmenų aptarnavimo kokybės gerinimas savivaldybėse“ </vt:lpstr>
      <vt:lpstr>  Numatomos remti veiklos:  </vt:lpstr>
      <vt:lpstr> GALIMI PAREIŠKĖJAI IR PARTNERIAI:   </vt:lpstr>
      <vt:lpstr> REIKALAVIMAI PROJEKTŲ ATRANKAI:   </vt:lpstr>
      <vt:lpstr>  numatomas priemonės finansavimas:  </vt:lpstr>
      <vt:lpstr>  numatomi regionų limitai:  </vt:lpstr>
      <vt:lpstr>  pagrindiniai stebėsenos rodikliai:  </vt:lpstr>
      <vt:lpstr>„PowerPoint“ pateiktis</vt:lpstr>
    </vt:vector>
  </TitlesOfParts>
  <Company>LR finansų ministerija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FM</dc:creator>
  <cp:lastModifiedBy>Laima Petrauskienė</cp:lastModifiedBy>
  <cp:revision>2227</cp:revision>
  <cp:lastPrinted>2014-10-02T10:18:21Z</cp:lastPrinted>
  <dcterms:created xsi:type="dcterms:W3CDTF">2006-10-02T12:31:34Z</dcterms:created>
  <dcterms:modified xsi:type="dcterms:W3CDTF">2015-04-08T05:53:02Z</dcterms:modified>
</cp:coreProperties>
</file>